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400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1">
                  <a:lumOff val="13543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solidFill>
            <a:srgbClr val="014D80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009D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61D836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027002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E3E5E8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chemeClr val="accent4">
              <a:hueOff val="-613784"/>
              <a:lumOff val="1275"/>
            </a:schemeClr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4">
                  <a:hueOff val="-613784"/>
                  <a:lumOff val="1275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E3E5E8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E3E5E8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FF53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0C0C0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C0C0C0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C0C0C0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solidFill>
            <a:srgbClr val="98195F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6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0C0C0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solidFill>
            <a:srgbClr val="650E48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400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262727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42424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1" d="100"/>
          <a:sy n="61" d="100"/>
        </p:scale>
        <p:origin x="45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1pPr>
    <a:lvl2pPr indent="2286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2pPr>
    <a:lvl3pPr indent="4572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3pPr>
    <a:lvl4pPr indent="6858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4pPr>
    <a:lvl5pPr indent="9144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5pPr>
    <a:lvl6pPr indent="11430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6pPr>
    <a:lvl7pPr indent="13716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7pPr>
    <a:lvl8pPr indent="16002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8pPr>
    <a:lvl9pPr indent="1828800" defTabSz="457200" latinLnBrk="0">
      <a:lnSpc>
        <a:spcPct val="117999"/>
      </a:lnSpc>
      <a:defRPr sz="1200">
        <a:latin typeface="Helvetica"/>
        <a:ea typeface="Helvetica"/>
        <a:cs typeface="Helvetica"/>
        <a:sym typeface="Helvetica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archive.org/details/documents-from-the-temple-archives-of-nippur-dated-in-the-reigns-of-cassite-rule/page/n35/mode/2up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7" name="Shape 15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The history of mathematical tables: from Sumer to spreadsheets; Oxford University Press</a:t>
            </a:r>
          </a:p>
          <a:p>
            <a:r>
              <a:rPr>
                <a:hlinkClick r:id="rId3"/>
              </a:rPr>
              <a:t>https://archive.org/details/documents-from-the-temple-archives-of-nippur-dated-in-the-reigns-of-cassite-rule/page/n35/mode/2up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498" y="11839048"/>
            <a:ext cx="21971003" cy="636979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Author and Date</a:t>
            </a:r>
          </a:p>
        </p:txBody>
      </p:sp>
      <p:sp>
        <p:nvSpPr>
          <p:cNvPr id="12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Presentation Title</a:t>
            </a:r>
          </a:p>
        </p:txBody>
      </p:sp>
      <p:sp>
        <p:nvSpPr>
          <p:cNvPr id="1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196865"/>
            <a:ext cx="21971000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7748" y="13080999"/>
            <a:ext cx="368504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Statement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Fact informa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Fact information</a:t>
            </a:r>
          </a:p>
        </p:txBody>
      </p:sp>
      <p:sp>
        <p:nvSpPr>
          <p:cNvPr id="107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935258"/>
            <a:ext cx="21971000" cy="7359063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Attribu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480825" y="10675453"/>
            <a:ext cx="201492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Attribution</a:t>
            </a:r>
          </a:p>
        </p:txBody>
      </p:sp>
      <p:sp>
        <p:nvSpPr>
          <p:cNvPr id="116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 anchor="ctr"/>
          <a:lstStyle>
            <a:lvl1pPr marL="638923" indent="-469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“Notable Quote”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Close-up of wild plants growing between rocks"/>
          <p:cNvSpPr>
            <a:spLocks noGrp="1"/>
          </p:cNvSpPr>
          <p:nvPr>
            <p:ph type="pic" sz="quarter" idx="21"/>
          </p:nvPr>
        </p:nvSpPr>
        <p:spPr>
          <a:xfrm>
            <a:off x="15430500" y="7085409"/>
            <a:ext cx="8128000" cy="54102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5" name="Large rock formation under dark clouds with a dirt road in the foreground"/>
          <p:cNvSpPr>
            <a:spLocks noGrp="1"/>
          </p:cNvSpPr>
          <p:nvPr>
            <p:ph type="pic" idx="22"/>
          </p:nvPr>
        </p:nvSpPr>
        <p:spPr>
          <a:xfrm>
            <a:off x="-2933700" y="1270000"/>
            <a:ext cx="22699133" cy="11277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6" name="Close-up of a wild plant growing between lava rocks"/>
          <p:cNvSpPr>
            <a:spLocks noGrp="1"/>
          </p:cNvSpPr>
          <p:nvPr>
            <p:ph type="pic" sz="quarter" idx="23"/>
          </p:nvPr>
        </p:nvSpPr>
        <p:spPr>
          <a:xfrm>
            <a:off x="15430500" y="1270000"/>
            <a:ext cx="8128000" cy="54102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waterfall surrounded by a green rocky landscape"/>
          <p:cNvSpPr>
            <a:spLocks noGrp="1"/>
          </p:cNvSpPr>
          <p:nvPr>
            <p:ph type="pic" idx="21"/>
          </p:nvPr>
        </p:nvSpPr>
        <p:spPr>
          <a:xfrm>
            <a:off x="-1511300" y="-3721100"/>
            <a:ext cx="28511500" cy="1903024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reen, hilly landscape"/>
          <p:cNvSpPr>
            <a:spLocks noGrp="1"/>
          </p:cNvSpPr>
          <p:nvPr>
            <p:ph type="pic" idx="21"/>
          </p:nvPr>
        </p:nvSpPr>
        <p:spPr>
          <a:xfrm>
            <a:off x="-431800" y="-4038600"/>
            <a:ext cx="29464000" cy="18034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Presentation Title</a:t>
            </a:r>
          </a:p>
        </p:txBody>
      </p:sp>
      <p:sp>
        <p:nvSpPr>
          <p:cNvPr id="23" name="Author and Date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Author and Date</a:t>
            </a:r>
          </a:p>
        </p:txBody>
      </p:sp>
      <p:sp>
        <p:nvSpPr>
          <p:cNvPr id="2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11609910"/>
            <a:ext cx="21971000" cy="1144688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Presentation Subtitle 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r>
              <a:t>Slide Title</a:t>
            </a:r>
          </a:p>
        </p:txBody>
      </p:sp>
      <p:sp>
        <p:nvSpPr>
          <p:cNvPr id="3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060576"/>
            <a:ext cx="9779000" cy="5382403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4" name="Moss-covered rocks"/>
          <p:cNvSpPr>
            <a:spLocks noGrp="1"/>
          </p:cNvSpPr>
          <p:nvPr>
            <p:ph type="pic" sz="half" idx="21"/>
          </p:nvPr>
        </p:nvSpPr>
        <p:spPr>
          <a:xfrm>
            <a:off x="12052303" y="1270000"/>
            <a:ext cx="11188406" cy="1120988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43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245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Slide Subtitle</a:t>
            </a:r>
          </a:p>
        </p:txBody>
      </p:sp>
      <p:sp>
        <p:nvSpPr>
          <p:cNvPr id="44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952500"/>
            <a:ext cx="9779000" cy="1435100"/>
          </a:xfrm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61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245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Slide Subtitle</a:t>
            </a:r>
          </a:p>
        </p:txBody>
      </p:sp>
      <p:sp>
        <p:nvSpPr>
          <p:cNvPr id="62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3" name="Large rock formation under dark clouds with a dirt road in the foreground"/>
          <p:cNvSpPr>
            <a:spLocks noGrp="1"/>
          </p:cNvSpPr>
          <p:nvPr>
            <p:ph type="pic" idx="22"/>
          </p:nvPr>
        </p:nvSpPr>
        <p:spPr>
          <a:xfrm>
            <a:off x="6380200" y="1263848"/>
            <a:ext cx="22529801" cy="1119347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ection Title"/>
          <p:cNvSpPr txBox="1">
            <a:spLocks noGrp="1"/>
          </p:cNvSpPr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z="11600" b="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Section Title</a:t>
            </a:r>
          </a:p>
        </p:txBody>
      </p:sp>
      <p:sp>
        <p:nvSpPr>
          <p:cNvPr id="7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952500"/>
            <a:ext cx="21971000" cy="1434949"/>
          </a:xfrm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8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245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Slide Subtitle</a:t>
            </a:r>
          </a:p>
        </p:txBody>
      </p:sp>
      <p:sp>
        <p:nvSpPr>
          <p:cNvPr id="8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Agenda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952500"/>
            <a:ext cx="21971000" cy="1435100"/>
          </a:xfrm>
          <a:prstGeom prst="rect">
            <a:avLst/>
          </a:prstGeom>
        </p:spPr>
        <p:txBody>
          <a:bodyPr/>
          <a:lstStyle/>
          <a:p>
            <a:r>
              <a:t>Agenda Title</a:t>
            </a:r>
          </a:p>
        </p:txBody>
      </p:sp>
      <p:sp>
        <p:nvSpPr>
          <p:cNvPr id="89" name="Agenda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245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Agenda Subtitle</a:t>
            </a:r>
          </a:p>
        </p:txBody>
      </p:sp>
      <p:sp>
        <p:nvSpPr>
          <p:cNvPr id="90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5pPr>
          </a:lstStyle>
          <a:p>
            <a:r>
              <a:t>Agenda Topics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952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Slide Title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med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Databases with SQL"/>
          <p:cNvSpPr txBox="1">
            <a:spLocks noGrp="1"/>
          </p:cNvSpPr>
          <p:nvPr>
            <p:ph type="ctrTitle"/>
          </p:nvPr>
        </p:nvSpPr>
        <p:spPr>
          <a:xfrm>
            <a:off x="1270000" y="5327438"/>
            <a:ext cx="21971004" cy="2326284"/>
          </a:xfrm>
          <a:prstGeom prst="rect">
            <a:avLst/>
          </a:prstGeom>
        </p:spPr>
        <p:txBody>
          <a:bodyPr anchor="ctr"/>
          <a:lstStyle>
            <a:lvl1pPr>
              <a:defRPr sz="14400" b="0" spc="-288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Databases with SQL</a:t>
            </a:r>
          </a:p>
        </p:txBody>
      </p:sp>
      <p:sp>
        <p:nvSpPr>
          <p:cNvPr id="152" name="Querying"/>
          <p:cNvSpPr txBox="1">
            <a:spLocks noGrp="1"/>
          </p:cNvSpPr>
          <p:nvPr>
            <p:ph type="subTitle" sz="quarter" idx="1"/>
          </p:nvPr>
        </p:nvSpPr>
        <p:spPr>
          <a:xfrm>
            <a:off x="1270000" y="8483964"/>
            <a:ext cx="21971000" cy="1475682"/>
          </a:xfrm>
          <a:prstGeom prst="rect">
            <a:avLst/>
          </a:prstGeom>
        </p:spPr>
        <p:txBody>
          <a:bodyPr/>
          <a:lstStyle>
            <a:lvl1pPr>
              <a:defRPr sz="6400" b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Querying</a:t>
            </a:r>
          </a:p>
        </p:txBody>
      </p:sp>
      <p:sp>
        <p:nvSpPr>
          <p:cNvPr id="153" name="Introduction to"/>
          <p:cNvSpPr txBox="1"/>
          <p:nvPr/>
        </p:nvSpPr>
        <p:spPr>
          <a:xfrm>
            <a:off x="1270000" y="3756354"/>
            <a:ext cx="21971000" cy="1664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>
            <a:lvl1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Introduction to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Database Management System"/>
          <p:cNvSpPr txBox="1"/>
          <p:nvPr/>
        </p:nvSpPr>
        <p:spPr>
          <a:xfrm>
            <a:off x="1270000" y="4071558"/>
            <a:ext cx="21844000" cy="2057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b">
            <a:normAutofit/>
          </a:bodyPr>
          <a:lstStyle>
            <a:lvl1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Database Management System</a:t>
            </a:r>
          </a:p>
        </p:txBody>
      </p:sp>
      <p:sp>
        <p:nvSpPr>
          <p:cNvPr id="211" name="Software via which you can interact with a database."/>
          <p:cNvSpPr txBox="1"/>
          <p:nvPr/>
        </p:nvSpPr>
        <p:spPr>
          <a:xfrm>
            <a:off x="1270000" y="6394373"/>
            <a:ext cx="21844000" cy="39898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>
            <a:lvl1pPr algn="l" defTabSz="825500">
              <a:lnSpc>
                <a:spcPct val="13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Software via which you can interact with a database.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MySQL…"/>
          <p:cNvSpPr txBox="1"/>
          <p:nvPr/>
        </p:nvSpPr>
        <p:spPr>
          <a:xfrm>
            <a:off x="1270000" y="4875"/>
            <a:ext cx="21971000" cy="137062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MySQL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Oracle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PostgreSQL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SQLite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…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SQL"/>
          <p:cNvSpPr txBox="1"/>
          <p:nvPr/>
        </p:nvSpPr>
        <p:spPr>
          <a:xfrm>
            <a:off x="1270000" y="4071558"/>
            <a:ext cx="21844000" cy="2057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b">
            <a:normAutofit/>
          </a:bodyPr>
          <a:lstStyle>
            <a:lvl1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SQL</a:t>
            </a:r>
          </a:p>
        </p:txBody>
      </p:sp>
      <p:sp>
        <p:nvSpPr>
          <p:cNvPr id="216" name="A language via which you can create, read, update, and delete data in a database."/>
          <p:cNvSpPr txBox="1"/>
          <p:nvPr/>
        </p:nvSpPr>
        <p:spPr>
          <a:xfrm>
            <a:off x="1270000" y="6394373"/>
            <a:ext cx="19529525" cy="32500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>
            <a:lvl1pPr algn="l" defTabSz="825500">
              <a:lnSpc>
                <a:spcPct val="13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 language via which you can create, read, update, and delete data in a database.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Structured Query Language"/>
          <p:cNvSpPr txBox="1"/>
          <p:nvPr/>
        </p:nvSpPr>
        <p:spPr>
          <a:xfrm>
            <a:off x="1270000" y="4071558"/>
            <a:ext cx="21844000" cy="2057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b">
            <a:normAutofit/>
          </a:bodyPr>
          <a:lstStyle>
            <a:lvl1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Structured Query Language</a:t>
            </a:r>
          </a:p>
        </p:txBody>
      </p:sp>
      <p:sp>
        <p:nvSpPr>
          <p:cNvPr id="219" name="A language via which you can create, read, update, and delete data in a database."/>
          <p:cNvSpPr txBox="1"/>
          <p:nvPr/>
        </p:nvSpPr>
        <p:spPr>
          <a:xfrm>
            <a:off x="1270000" y="6394373"/>
            <a:ext cx="19529525" cy="32500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>
            <a:lvl1pPr algn="l" defTabSz="825500">
              <a:lnSpc>
                <a:spcPct val="13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 language via which you can create, read, update, and delete data in a database.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:dissolve/>
      </p:transition>
    </mc:Choice>
    <mc:Fallback xmlns="" xmlns:m="http://schemas.openxmlformats.org/officeDocument/2006/math" xmlns:a14="http://schemas.microsoft.com/office/drawing/2010/main">
      <p:transition spd="fast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QL"/>
          <p:cNvSpPr txBox="1"/>
          <p:nvPr/>
        </p:nvSpPr>
        <p:spPr>
          <a:xfrm>
            <a:off x="1270000" y="4071558"/>
            <a:ext cx="21844000" cy="2057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b">
            <a:normAutofit/>
          </a:bodyPr>
          <a:lstStyle>
            <a:lvl1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SQL</a:t>
            </a:r>
          </a:p>
        </p:txBody>
      </p:sp>
      <p:sp>
        <p:nvSpPr>
          <p:cNvPr id="222" name="A language via which you can create, read, update, and delete data in a database."/>
          <p:cNvSpPr txBox="1"/>
          <p:nvPr/>
        </p:nvSpPr>
        <p:spPr>
          <a:xfrm>
            <a:off x="1270000" y="6394373"/>
            <a:ext cx="19529525" cy="32500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>
            <a:lvl1pPr algn="l" defTabSz="825500">
              <a:lnSpc>
                <a:spcPct val="13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 language via which you can create, read, update, and delete data in a database.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dissolve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Querying"/>
          <p:cNvSpPr txBox="1"/>
          <p:nvPr/>
        </p:nvSpPr>
        <p:spPr>
          <a:xfrm>
            <a:off x="1270000" y="5585803"/>
            <a:ext cx="22999997" cy="25443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Querying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What's the most-liked post on our platform?"/>
          <p:cNvSpPr txBox="1"/>
          <p:nvPr/>
        </p:nvSpPr>
        <p:spPr>
          <a:xfrm>
            <a:off x="1264974" y="5490515"/>
            <a:ext cx="18696412" cy="27349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3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What's the most-liked post on our platform?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Is our number of daily users growing or shrinking?"/>
          <p:cNvSpPr txBox="1"/>
          <p:nvPr/>
        </p:nvSpPr>
        <p:spPr>
          <a:xfrm>
            <a:off x="1264974" y="5490515"/>
            <a:ext cx="20706485" cy="27349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Is our number of daily users growing or shrinking?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Which songs are most like the song  a user just played?"/>
          <p:cNvSpPr txBox="1"/>
          <p:nvPr/>
        </p:nvSpPr>
        <p:spPr>
          <a:xfrm>
            <a:off x="1264974" y="5490515"/>
            <a:ext cx="22383372" cy="27349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3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pPr>
            <a:r>
              <a:t>Which songs are most like the song </a:t>
            </a:r>
            <a:br/>
            <a:r>
              <a:t>a user just played?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" name="thebookerprizes.png" descr="thebookerpriz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6594" y="1612477"/>
            <a:ext cx="8252957" cy="1049104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Screenshot 2023-03-26 at 4.13.55 PM.png" descr="Screenshot 2023-03-26 at 4.13.55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6058" y="-66957"/>
            <a:ext cx="19911882" cy="138499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Visual Studio Code…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Visual Studio Code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SQLite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…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VS Code…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VS Code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SQLite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dissolve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Rounded Rectangle"/>
          <p:cNvSpPr/>
          <p:nvPr/>
        </p:nvSpPr>
        <p:spPr>
          <a:xfrm>
            <a:off x="1387449" y="2855202"/>
            <a:ext cx="4326390" cy="8005596"/>
          </a:xfrm>
          <a:prstGeom prst="roundRect">
            <a:avLst>
              <a:gd name="adj" fmla="val 1438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39" name="Phones"/>
          <p:cNvSpPr txBox="1"/>
          <p:nvPr/>
        </p:nvSpPr>
        <p:spPr>
          <a:xfrm>
            <a:off x="6680200" y="2724847"/>
            <a:ext cx="4326389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Phones</a:t>
            </a:r>
          </a:p>
        </p:txBody>
      </p:sp>
      <p:sp>
        <p:nvSpPr>
          <p:cNvPr id="240" name="Rounded Rectangle"/>
          <p:cNvSpPr/>
          <p:nvPr/>
        </p:nvSpPr>
        <p:spPr>
          <a:xfrm>
            <a:off x="2074064" y="3604762"/>
            <a:ext cx="856421" cy="799615"/>
          </a:xfrm>
          <a:prstGeom prst="roundRect">
            <a:avLst>
              <a:gd name="adj" fmla="val 10384"/>
            </a:avLst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41" name="Rounded Rectangle"/>
          <p:cNvSpPr/>
          <p:nvPr/>
        </p:nvSpPr>
        <p:spPr>
          <a:xfrm>
            <a:off x="3122434" y="3604762"/>
            <a:ext cx="856420" cy="799615"/>
          </a:xfrm>
          <a:prstGeom prst="roundRect">
            <a:avLst>
              <a:gd name="adj" fmla="val 10384"/>
            </a:avLst>
          </a:prstGeom>
          <a:solidFill>
            <a:srgbClr val="8C135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42" name="Rounded Rectangle"/>
          <p:cNvSpPr/>
          <p:nvPr/>
        </p:nvSpPr>
        <p:spPr>
          <a:xfrm>
            <a:off x="4170803" y="3604762"/>
            <a:ext cx="856420" cy="799615"/>
          </a:xfrm>
          <a:prstGeom prst="roundRect">
            <a:avLst>
              <a:gd name="adj" fmla="val 10384"/>
            </a:avLst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43" name="Rounded Rectangle"/>
          <p:cNvSpPr/>
          <p:nvPr/>
        </p:nvSpPr>
        <p:spPr>
          <a:xfrm>
            <a:off x="2074065" y="4680497"/>
            <a:ext cx="856420" cy="799615"/>
          </a:xfrm>
          <a:prstGeom prst="roundRect">
            <a:avLst>
              <a:gd name="adj" fmla="val 10384"/>
            </a:avLst>
          </a:prstGeom>
          <a:solidFill>
            <a:srgbClr val="8C135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44" name="Rounded Rectangle"/>
          <p:cNvSpPr/>
          <p:nvPr/>
        </p:nvSpPr>
        <p:spPr>
          <a:xfrm>
            <a:off x="3122434" y="4680497"/>
            <a:ext cx="856420" cy="799615"/>
          </a:xfrm>
          <a:prstGeom prst="roundRect">
            <a:avLst>
              <a:gd name="adj" fmla="val 10384"/>
            </a:avLst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45" name="Rounded Rectangle"/>
          <p:cNvSpPr/>
          <p:nvPr/>
        </p:nvSpPr>
        <p:spPr>
          <a:xfrm>
            <a:off x="4170803" y="4680497"/>
            <a:ext cx="856420" cy="799615"/>
          </a:xfrm>
          <a:prstGeom prst="roundRect">
            <a:avLst>
              <a:gd name="adj" fmla="val 10384"/>
            </a:avLst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46" name="Rounded Rectangle"/>
          <p:cNvSpPr/>
          <p:nvPr/>
        </p:nvSpPr>
        <p:spPr>
          <a:xfrm>
            <a:off x="2074065" y="5756232"/>
            <a:ext cx="856420" cy="799615"/>
          </a:xfrm>
          <a:prstGeom prst="roundRect">
            <a:avLst>
              <a:gd name="adj" fmla="val 10384"/>
            </a:avLst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Rounded Rectangle"/>
          <p:cNvSpPr/>
          <p:nvPr/>
        </p:nvSpPr>
        <p:spPr>
          <a:xfrm>
            <a:off x="1387449" y="2855202"/>
            <a:ext cx="11283711" cy="8005596"/>
          </a:xfrm>
          <a:prstGeom prst="roundRect">
            <a:avLst>
              <a:gd name="adj" fmla="val 7775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49" name="Rounded Rectangle"/>
          <p:cNvSpPr/>
          <p:nvPr/>
        </p:nvSpPr>
        <p:spPr>
          <a:xfrm>
            <a:off x="2878526" y="3770717"/>
            <a:ext cx="5350410" cy="3947530"/>
          </a:xfrm>
          <a:prstGeom prst="roundRect">
            <a:avLst>
              <a:gd name="adj" fmla="val 4108"/>
            </a:avLst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50" name="Desktop"/>
          <p:cNvSpPr txBox="1"/>
          <p:nvPr/>
        </p:nvSpPr>
        <p:spPr>
          <a:xfrm>
            <a:off x="13463654" y="2724847"/>
            <a:ext cx="4326389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Desktop</a:t>
            </a:r>
          </a:p>
        </p:txBody>
      </p:sp>
      <p:sp>
        <p:nvSpPr>
          <p:cNvPr id="251" name="Rounded Rectangle"/>
          <p:cNvSpPr/>
          <p:nvPr/>
        </p:nvSpPr>
        <p:spPr>
          <a:xfrm>
            <a:off x="3321910" y="9595347"/>
            <a:ext cx="856420" cy="799615"/>
          </a:xfrm>
          <a:prstGeom prst="roundRect">
            <a:avLst>
              <a:gd name="adj" fmla="val 10384"/>
            </a:avLst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52" name="Rounded Rectangle"/>
          <p:cNvSpPr/>
          <p:nvPr/>
        </p:nvSpPr>
        <p:spPr>
          <a:xfrm>
            <a:off x="4414971" y="9595347"/>
            <a:ext cx="856421" cy="799615"/>
          </a:xfrm>
          <a:prstGeom prst="roundRect">
            <a:avLst>
              <a:gd name="adj" fmla="val 10384"/>
            </a:avLst>
          </a:prstGeom>
          <a:solidFill>
            <a:srgbClr val="8C135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53" name="Rounded Rectangle"/>
          <p:cNvSpPr/>
          <p:nvPr/>
        </p:nvSpPr>
        <p:spPr>
          <a:xfrm>
            <a:off x="5508033" y="9595347"/>
            <a:ext cx="856420" cy="799615"/>
          </a:xfrm>
          <a:prstGeom prst="roundRect">
            <a:avLst>
              <a:gd name="adj" fmla="val 10384"/>
            </a:avLst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54" name="Rounded Rectangle"/>
          <p:cNvSpPr/>
          <p:nvPr/>
        </p:nvSpPr>
        <p:spPr>
          <a:xfrm>
            <a:off x="8787217" y="9595347"/>
            <a:ext cx="856421" cy="799615"/>
          </a:xfrm>
          <a:prstGeom prst="roundRect">
            <a:avLst>
              <a:gd name="adj" fmla="val 10384"/>
            </a:avLst>
          </a:prstGeom>
          <a:solidFill>
            <a:srgbClr val="8C135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55" name="Rounded Rectangle"/>
          <p:cNvSpPr/>
          <p:nvPr/>
        </p:nvSpPr>
        <p:spPr>
          <a:xfrm>
            <a:off x="7694155" y="9595347"/>
            <a:ext cx="856421" cy="799615"/>
          </a:xfrm>
          <a:prstGeom prst="roundRect">
            <a:avLst>
              <a:gd name="adj" fmla="val 10384"/>
            </a:avLst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56" name="Rounded Rectangle"/>
          <p:cNvSpPr/>
          <p:nvPr/>
        </p:nvSpPr>
        <p:spPr>
          <a:xfrm>
            <a:off x="6601094" y="9595347"/>
            <a:ext cx="856421" cy="799615"/>
          </a:xfrm>
          <a:prstGeom prst="roundRect">
            <a:avLst>
              <a:gd name="adj" fmla="val 10384"/>
            </a:avLst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57" name="Rounded Rectangle"/>
          <p:cNvSpPr/>
          <p:nvPr/>
        </p:nvSpPr>
        <p:spPr>
          <a:xfrm>
            <a:off x="9880279" y="9595347"/>
            <a:ext cx="856420" cy="799615"/>
          </a:xfrm>
          <a:prstGeom prst="roundRect">
            <a:avLst>
              <a:gd name="adj" fmla="val 10384"/>
            </a:avLst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dissolve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Rounded Rectangle"/>
          <p:cNvSpPr/>
          <p:nvPr/>
        </p:nvSpPr>
        <p:spPr>
          <a:xfrm>
            <a:off x="1387449" y="2855202"/>
            <a:ext cx="11283711" cy="8005596"/>
          </a:xfrm>
          <a:prstGeom prst="roundRect">
            <a:avLst>
              <a:gd name="adj" fmla="val 7775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60" name="Rounded Rectangle"/>
          <p:cNvSpPr/>
          <p:nvPr/>
        </p:nvSpPr>
        <p:spPr>
          <a:xfrm>
            <a:off x="2247293" y="3374364"/>
            <a:ext cx="9564023" cy="799616"/>
          </a:xfrm>
          <a:prstGeom prst="roundRect">
            <a:avLst>
              <a:gd name="adj" fmla="val 20283"/>
            </a:avLst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61" name="Rounded Rectangle"/>
          <p:cNvSpPr/>
          <p:nvPr/>
        </p:nvSpPr>
        <p:spPr>
          <a:xfrm>
            <a:off x="2318961" y="4488474"/>
            <a:ext cx="5173695" cy="2839183"/>
          </a:xfrm>
          <a:prstGeom prst="roundRect">
            <a:avLst>
              <a:gd name="adj" fmla="val 2924"/>
            </a:avLst>
          </a:prstGeom>
          <a:solidFill>
            <a:schemeClr val="accent1">
              <a:hueOff val="117695"/>
              <a:lumOff val="-11358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62" name="Rounded Rectangle"/>
          <p:cNvSpPr/>
          <p:nvPr/>
        </p:nvSpPr>
        <p:spPr>
          <a:xfrm>
            <a:off x="2283819" y="7502452"/>
            <a:ext cx="5173695" cy="2839184"/>
          </a:xfrm>
          <a:prstGeom prst="roundRect">
            <a:avLst>
              <a:gd name="adj" fmla="val 2924"/>
            </a:avLst>
          </a:prstGeom>
          <a:solidFill>
            <a:srgbClr val="8C135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63" name="Rounded Rectangle"/>
          <p:cNvSpPr/>
          <p:nvPr/>
        </p:nvSpPr>
        <p:spPr>
          <a:xfrm>
            <a:off x="7694676" y="4488474"/>
            <a:ext cx="4088156" cy="5835959"/>
          </a:xfrm>
          <a:prstGeom prst="roundRect">
            <a:avLst>
              <a:gd name="adj" fmla="val 2031"/>
            </a:avLst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64" name="Websites"/>
          <p:cNvSpPr txBox="1"/>
          <p:nvPr/>
        </p:nvSpPr>
        <p:spPr>
          <a:xfrm>
            <a:off x="13432345" y="2724847"/>
            <a:ext cx="432639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defTabSz="825500">
              <a:lnSpc>
                <a:spcPct val="15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Websites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:dissolve/>
      </p:transition>
    </mc:Choice>
    <mc:Fallback xmlns="" xmlns:m="http://schemas.openxmlformats.org/officeDocument/2006/math" xmlns:a14="http://schemas.microsoft.com/office/drawing/2010/main">
      <p:transition spd="fast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qlite3 FILENAME"/>
          <p:cNvSpPr txBox="1"/>
          <p:nvPr/>
        </p:nvSpPr>
        <p:spPr>
          <a:xfrm>
            <a:off x="1270000" y="5689464"/>
            <a:ext cx="21971000" cy="23370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sqlite3 FILENAME</a:t>
            </a: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What data is in our database?"/>
          <p:cNvSpPr txBox="1"/>
          <p:nvPr/>
        </p:nvSpPr>
        <p:spPr>
          <a:xfrm>
            <a:off x="1270000" y="6003203"/>
            <a:ext cx="21971000" cy="17095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What data is in our database?</a:t>
            </a: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SELECT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SELECT</a:t>
            </a: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LIMIT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LIMIT</a:t>
            </a:r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OFFSET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OFFSET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The Overstory"/>
          <p:cNvSpPr txBox="1"/>
          <p:nvPr/>
        </p:nvSpPr>
        <p:spPr>
          <a:xfrm>
            <a:off x="1270000" y="6162138"/>
            <a:ext cx="6600498" cy="13917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The Overstory</a:t>
            </a:r>
          </a:p>
        </p:txBody>
      </p:sp>
      <p:sp>
        <p:nvSpPr>
          <p:cNvPr id="160" name="Richard Powers"/>
          <p:cNvSpPr txBox="1"/>
          <p:nvPr/>
        </p:nvSpPr>
        <p:spPr>
          <a:xfrm>
            <a:off x="10242931" y="9962140"/>
            <a:ext cx="7264093" cy="16864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Richard Powers</a:t>
            </a:r>
          </a:p>
        </p:txBody>
      </p:sp>
      <p:sp>
        <p:nvSpPr>
          <p:cNvPr id="161" name="Goodnight Moon"/>
          <p:cNvSpPr txBox="1"/>
          <p:nvPr/>
        </p:nvSpPr>
        <p:spPr>
          <a:xfrm>
            <a:off x="7843854" y="1961141"/>
            <a:ext cx="7545316" cy="13917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Goodnight Moon</a:t>
            </a:r>
          </a:p>
        </p:txBody>
      </p:sp>
      <p:sp>
        <p:nvSpPr>
          <p:cNvPr id="162" name="Frankenstein"/>
          <p:cNvSpPr txBox="1"/>
          <p:nvPr/>
        </p:nvSpPr>
        <p:spPr>
          <a:xfrm>
            <a:off x="2198516" y="11045528"/>
            <a:ext cx="6913179" cy="18291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Frankenstein</a:t>
            </a:r>
          </a:p>
        </p:txBody>
      </p:sp>
      <p:sp>
        <p:nvSpPr>
          <p:cNvPr id="163" name="Le Petit Prince"/>
          <p:cNvSpPr txBox="1"/>
          <p:nvPr/>
        </p:nvSpPr>
        <p:spPr>
          <a:xfrm>
            <a:off x="16019772" y="5272027"/>
            <a:ext cx="6600499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Le Petit Prince</a:t>
            </a:r>
          </a:p>
        </p:txBody>
      </p:sp>
      <p:sp>
        <p:nvSpPr>
          <p:cNvPr id="164" name="Antoine de Saint-Exupéry"/>
          <p:cNvSpPr txBox="1"/>
          <p:nvPr/>
        </p:nvSpPr>
        <p:spPr>
          <a:xfrm>
            <a:off x="2473723" y="4196229"/>
            <a:ext cx="11272230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Antoine de Saint-Exupéry</a:t>
            </a:r>
          </a:p>
        </p:txBody>
      </p:sp>
      <p:sp>
        <p:nvSpPr>
          <p:cNvPr id="165" name="The Great Gatsby"/>
          <p:cNvSpPr txBox="1"/>
          <p:nvPr/>
        </p:nvSpPr>
        <p:spPr>
          <a:xfrm>
            <a:off x="3357169" y="8491088"/>
            <a:ext cx="7684989" cy="16758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The Great Gatsby</a:t>
            </a:r>
          </a:p>
        </p:txBody>
      </p:sp>
      <p:sp>
        <p:nvSpPr>
          <p:cNvPr id="166" name="F. Scott Fitzgerald"/>
          <p:cNvSpPr txBox="1"/>
          <p:nvPr/>
        </p:nvSpPr>
        <p:spPr>
          <a:xfrm>
            <a:off x="9337277" y="6431319"/>
            <a:ext cx="8188051" cy="16864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F. Scott Fitzgerald</a:t>
            </a:r>
          </a:p>
        </p:txBody>
      </p:sp>
      <p:sp>
        <p:nvSpPr>
          <p:cNvPr id="167" name="Prince of Tides"/>
          <p:cNvSpPr txBox="1"/>
          <p:nvPr/>
        </p:nvSpPr>
        <p:spPr>
          <a:xfrm>
            <a:off x="13942970" y="3733587"/>
            <a:ext cx="7264093" cy="13917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Prince of Tides</a:t>
            </a:r>
          </a:p>
        </p:txBody>
      </p:sp>
      <p:sp>
        <p:nvSpPr>
          <p:cNvPr id="168" name="Pat Conroy"/>
          <p:cNvSpPr txBox="1"/>
          <p:nvPr/>
        </p:nvSpPr>
        <p:spPr>
          <a:xfrm>
            <a:off x="15537829" y="1538301"/>
            <a:ext cx="7358226" cy="1391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Pat Conroy</a:t>
            </a:r>
          </a:p>
        </p:txBody>
      </p:sp>
      <p:sp>
        <p:nvSpPr>
          <p:cNvPr id="169" name="Mary Shelley"/>
          <p:cNvSpPr txBox="1"/>
          <p:nvPr/>
        </p:nvSpPr>
        <p:spPr>
          <a:xfrm>
            <a:off x="8635348" y="11820858"/>
            <a:ext cx="6753822" cy="14459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Mary Shelley</a:t>
            </a:r>
          </a:p>
        </p:txBody>
      </p:sp>
      <p:sp>
        <p:nvSpPr>
          <p:cNvPr id="170" name="Song of Solomon"/>
          <p:cNvSpPr txBox="1"/>
          <p:nvPr/>
        </p:nvSpPr>
        <p:spPr>
          <a:xfrm>
            <a:off x="574286" y="781807"/>
            <a:ext cx="7779112" cy="15606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Song of Solomon</a:t>
            </a:r>
          </a:p>
        </p:txBody>
      </p:sp>
      <p:sp>
        <p:nvSpPr>
          <p:cNvPr id="171" name="Toni Morrison"/>
          <p:cNvSpPr txBox="1"/>
          <p:nvPr/>
        </p:nvSpPr>
        <p:spPr>
          <a:xfrm>
            <a:off x="15516392" y="8445546"/>
            <a:ext cx="6897720" cy="16864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Toni Morrison</a:t>
            </a:r>
          </a:p>
        </p:txBody>
      </p:sp>
      <p:sp>
        <p:nvSpPr>
          <p:cNvPr id="172" name="Margaret Wise Brown"/>
          <p:cNvSpPr txBox="1"/>
          <p:nvPr/>
        </p:nvSpPr>
        <p:spPr>
          <a:xfrm>
            <a:off x="15008077" y="11324336"/>
            <a:ext cx="9291288" cy="16864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Margaret Wise Brown</a:t>
            </a: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WHERE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WHERE</a:t>
            </a:r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=…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=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!=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&lt;&gt;</a:t>
            </a:r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NOT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NOT</a:t>
            </a:r>
          </a:p>
        </p:txBody>
      </p:sp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Style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Style</a:t>
            </a:r>
          </a:p>
        </p:txBody>
      </p:sp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SELECT &quot;title&quot; FROM &quot;longlist&quot;…"/>
          <p:cNvSpPr txBox="1"/>
          <p:nvPr/>
        </p:nvSpPr>
        <p:spPr>
          <a:xfrm>
            <a:off x="1270000" y="2724847"/>
            <a:ext cx="2227019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SELECT "title" FROM "longlist"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WHERE "author" = 'Fernanda Melchor';</a:t>
            </a:r>
          </a:p>
        </p:txBody>
      </p:sp>
      <p:sp>
        <p:nvSpPr>
          <p:cNvPr id="285" name="Line"/>
          <p:cNvSpPr/>
          <p:nvPr/>
        </p:nvSpPr>
        <p:spPr>
          <a:xfrm>
            <a:off x="2015375" y="6857999"/>
            <a:ext cx="3492431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286" name="Line"/>
          <p:cNvSpPr/>
          <p:nvPr/>
        </p:nvSpPr>
        <p:spPr>
          <a:xfrm>
            <a:off x="9997914" y="6857999"/>
            <a:ext cx="2550594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287" name="Line"/>
          <p:cNvSpPr/>
          <p:nvPr/>
        </p:nvSpPr>
        <p:spPr>
          <a:xfrm>
            <a:off x="2015375" y="9075739"/>
            <a:ext cx="3151235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5" grpId="1" animBg="1" advAuto="0"/>
      <p:bldP spid="286" grpId="2" animBg="1" advAuto="0"/>
      <p:bldP spid="287" grpId="3" animBg="1" advAuto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SELECT &quot;title&quot; FROM &quot;longlist&quot;…"/>
          <p:cNvSpPr txBox="1"/>
          <p:nvPr/>
        </p:nvSpPr>
        <p:spPr>
          <a:xfrm>
            <a:off x="1270000" y="2724847"/>
            <a:ext cx="2227019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SELECT "title" FROM "longlist"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WHERE "author" = 'Fernanda Melchor';</a:t>
            </a:r>
          </a:p>
        </p:txBody>
      </p:sp>
      <p:sp>
        <p:nvSpPr>
          <p:cNvPr id="290" name="Line"/>
          <p:cNvSpPr/>
          <p:nvPr/>
        </p:nvSpPr>
        <p:spPr>
          <a:xfrm>
            <a:off x="5697733" y="6858000"/>
            <a:ext cx="4043490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291" name="Line"/>
          <p:cNvSpPr/>
          <p:nvPr/>
        </p:nvSpPr>
        <p:spPr>
          <a:xfrm>
            <a:off x="13109535" y="6885992"/>
            <a:ext cx="5854203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292" name="Line"/>
          <p:cNvSpPr/>
          <p:nvPr/>
        </p:nvSpPr>
        <p:spPr>
          <a:xfrm>
            <a:off x="5961799" y="9019755"/>
            <a:ext cx="4685268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0" grpId="1" animBg="1" advAuto="0"/>
      <p:bldP spid="291" grpId="2" animBg="1" advAuto="0"/>
      <p:bldP spid="292" grpId="3" animBg="1" advAuto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SELECT &quot;title&quot; FROM &quot;longlist&quot;…"/>
          <p:cNvSpPr txBox="1"/>
          <p:nvPr/>
        </p:nvSpPr>
        <p:spPr>
          <a:xfrm>
            <a:off x="1270000" y="2724847"/>
            <a:ext cx="2227019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SELECT "title" FROM "longlist"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WHERE "author" = 'Fernanda Melchor';</a:t>
            </a:r>
          </a:p>
        </p:txBody>
      </p:sp>
      <p:sp>
        <p:nvSpPr>
          <p:cNvPr id="295" name="Line"/>
          <p:cNvSpPr/>
          <p:nvPr/>
        </p:nvSpPr>
        <p:spPr>
          <a:xfrm>
            <a:off x="11853043" y="9038417"/>
            <a:ext cx="10721780" cy="1"/>
          </a:xfrm>
          <a:prstGeom prst="line">
            <a:avLst/>
          </a:prstGeom>
          <a:ln w="1270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5" grpId="1" animBg="1" advAuto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NULL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NULL</a:t>
            </a:r>
          </a:p>
        </p:txBody>
      </p:sp>
    </p:spTree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IS NULL…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IS NULL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IS NOT NULL</a:t>
            </a:r>
          </a:p>
        </p:txBody>
      </p:sp>
    </p:spTree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LIKE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LIKE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The Overstory"/>
          <p:cNvSpPr txBox="1"/>
          <p:nvPr/>
        </p:nvSpPr>
        <p:spPr>
          <a:xfrm>
            <a:off x="2916981" y="5359257"/>
            <a:ext cx="7541822" cy="152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The Overstory</a:t>
            </a:r>
          </a:p>
        </p:txBody>
      </p:sp>
      <p:sp>
        <p:nvSpPr>
          <p:cNvPr id="175" name="Richard Powers"/>
          <p:cNvSpPr txBox="1"/>
          <p:nvPr/>
        </p:nvSpPr>
        <p:spPr>
          <a:xfrm>
            <a:off x="14279960" y="5351625"/>
            <a:ext cx="7358226" cy="152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Richard Powers</a:t>
            </a:r>
          </a:p>
        </p:txBody>
      </p:sp>
      <p:sp>
        <p:nvSpPr>
          <p:cNvPr id="176" name="Goodnight Moon"/>
          <p:cNvSpPr txBox="1"/>
          <p:nvPr/>
        </p:nvSpPr>
        <p:spPr>
          <a:xfrm>
            <a:off x="2857685" y="3838268"/>
            <a:ext cx="7660414" cy="152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Goodnight Moon</a:t>
            </a:r>
          </a:p>
        </p:txBody>
      </p:sp>
      <p:sp>
        <p:nvSpPr>
          <p:cNvPr id="177" name="Frankenstein"/>
          <p:cNvSpPr txBox="1"/>
          <p:nvPr/>
        </p:nvSpPr>
        <p:spPr>
          <a:xfrm>
            <a:off x="2872615" y="8401237"/>
            <a:ext cx="7630554" cy="152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Frankenstein</a:t>
            </a:r>
          </a:p>
        </p:txBody>
      </p:sp>
      <p:sp>
        <p:nvSpPr>
          <p:cNvPr id="178" name="Le Petit Prince"/>
          <p:cNvSpPr txBox="1"/>
          <p:nvPr/>
        </p:nvSpPr>
        <p:spPr>
          <a:xfrm>
            <a:off x="2857685" y="9922227"/>
            <a:ext cx="7660414" cy="152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Le Petit Prince</a:t>
            </a:r>
          </a:p>
        </p:txBody>
      </p:sp>
      <p:sp>
        <p:nvSpPr>
          <p:cNvPr id="179" name="Antoine de Saint-Exupéry"/>
          <p:cNvSpPr txBox="1"/>
          <p:nvPr/>
        </p:nvSpPr>
        <p:spPr>
          <a:xfrm>
            <a:off x="12548336" y="9937493"/>
            <a:ext cx="10821476" cy="152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Antoine de Saint-Exupéry</a:t>
            </a:r>
          </a:p>
        </p:txBody>
      </p:sp>
      <p:sp>
        <p:nvSpPr>
          <p:cNvPr id="180" name="The Great Gatsby"/>
          <p:cNvSpPr txBox="1"/>
          <p:nvPr/>
        </p:nvSpPr>
        <p:spPr>
          <a:xfrm>
            <a:off x="2390672" y="6880248"/>
            <a:ext cx="8594440" cy="152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The Great Gatsby</a:t>
            </a:r>
          </a:p>
        </p:txBody>
      </p:sp>
      <p:sp>
        <p:nvSpPr>
          <p:cNvPr id="181" name="F. Scott Fitzgerald"/>
          <p:cNvSpPr txBox="1"/>
          <p:nvPr/>
        </p:nvSpPr>
        <p:spPr>
          <a:xfrm>
            <a:off x="13976810" y="6880248"/>
            <a:ext cx="7964526" cy="152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F. Scott Fitzgerald</a:t>
            </a:r>
          </a:p>
        </p:txBody>
      </p:sp>
      <p:sp>
        <p:nvSpPr>
          <p:cNvPr id="182" name="Prince of Tides"/>
          <p:cNvSpPr txBox="1"/>
          <p:nvPr/>
        </p:nvSpPr>
        <p:spPr>
          <a:xfrm>
            <a:off x="2487822" y="11443217"/>
            <a:ext cx="8400140" cy="152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Prince of Tides</a:t>
            </a:r>
          </a:p>
        </p:txBody>
      </p:sp>
      <p:sp>
        <p:nvSpPr>
          <p:cNvPr id="183" name="Pat Conroy"/>
          <p:cNvSpPr txBox="1"/>
          <p:nvPr/>
        </p:nvSpPr>
        <p:spPr>
          <a:xfrm>
            <a:off x="14279962" y="11466115"/>
            <a:ext cx="7358225" cy="152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Pat Conroy</a:t>
            </a:r>
          </a:p>
        </p:txBody>
      </p:sp>
      <p:sp>
        <p:nvSpPr>
          <p:cNvPr id="184" name="Mary Shelley"/>
          <p:cNvSpPr txBox="1"/>
          <p:nvPr/>
        </p:nvSpPr>
        <p:spPr>
          <a:xfrm>
            <a:off x="14761905" y="8408870"/>
            <a:ext cx="6394339" cy="152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Mary Shelley</a:t>
            </a:r>
          </a:p>
        </p:txBody>
      </p:sp>
      <p:sp>
        <p:nvSpPr>
          <p:cNvPr id="185" name="Song of Solomon"/>
          <p:cNvSpPr txBox="1"/>
          <p:nvPr/>
        </p:nvSpPr>
        <p:spPr>
          <a:xfrm>
            <a:off x="2857685" y="2317277"/>
            <a:ext cx="7660414" cy="152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Song of Solomon</a:t>
            </a:r>
          </a:p>
        </p:txBody>
      </p:sp>
      <p:sp>
        <p:nvSpPr>
          <p:cNvPr id="186" name="Toni Morrison"/>
          <p:cNvSpPr txBox="1"/>
          <p:nvPr/>
        </p:nvSpPr>
        <p:spPr>
          <a:xfrm>
            <a:off x="14458754" y="2294380"/>
            <a:ext cx="7000641" cy="152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Toni Morrison</a:t>
            </a:r>
          </a:p>
        </p:txBody>
      </p:sp>
      <p:sp>
        <p:nvSpPr>
          <p:cNvPr id="187" name="Margaret Wise Brown"/>
          <p:cNvSpPr txBox="1"/>
          <p:nvPr/>
        </p:nvSpPr>
        <p:spPr>
          <a:xfrm>
            <a:off x="13268264" y="3823002"/>
            <a:ext cx="9381618" cy="152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Margaret Wise Brown</a:t>
            </a:r>
          </a:p>
        </p:txBody>
      </p:sp>
      <p:sp>
        <p:nvSpPr>
          <p:cNvPr id="188" name="title"/>
          <p:cNvSpPr txBox="1"/>
          <p:nvPr/>
        </p:nvSpPr>
        <p:spPr>
          <a:xfrm>
            <a:off x="3490722" y="725884"/>
            <a:ext cx="6394340" cy="152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title</a:t>
            </a:r>
          </a:p>
        </p:txBody>
      </p:sp>
      <p:sp>
        <p:nvSpPr>
          <p:cNvPr id="189" name="author"/>
          <p:cNvSpPr txBox="1"/>
          <p:nvPr/>
        </p:nvSpPr>
        <p:spPr>
          <a:xfrm>
            <a:off x="14761905" y="725884"/>
            <a:ext cx="6394339" cy="152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defTabSz="825500"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author</a:t>
            </a:r>
          </a:p>
        </p:txBody>
      </p:sp>
      <p:sp>
        <p:nvSpPr>
          <p:cNvPr id="190" name="Line"/>
          <p:cNvSpPr/>
          <p:nvPr/>
        </p:nvSpPr>
        <p:spPr>
          <a:xfrm flipH="1">
            <a:off x="12099528" y="869236"/>
            <a:ext cx="1" cy="11977527"/>
          </a:xfrm>
          <a:prstGeom prst="lin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91" name="Line"/>
          <p:cNvSpPr/>
          <p:nvPr/>
        </p:nvSpPr>
        <p:spPr>
          <a:xfrm>
            <a:off x="1014188" y="2286000"/>
            <a:ext cx="22225001" cy="0"/>
          </a:xfrm>
          <a:prstGeom prst="line">
            <a:avLst/>
          </a:prstGeom>
          <a:ln w="508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92" name="Line"/>
          <p:cNvSpPr/>
          <p:nvPr/>
        </p:nvSpPr>
        <p:spPr>
          <a:xfrm>
            <a:off x="1014188" y="3810000"/>
            <a:ext cx="22225001" cy="0"/>
          </a:xfrm>
          <a:prstGeom prst="line">
            <a:avLst/>
          </a:prstGeom>
          <a:ln w="508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93" name="Line"/>
          <p:cNvSpPr/>
          <p:nvPr/>
        </p:nvSpPr>
        <p:spPr>
          <a:xfrm flipV="1">
            <a:off x="1014188" y="5333999"/>
            <a:ext cx="22225001" cy="2"/>
          </a:xfrm>
          <a:prstGeom prst="line">
            <a:avLst/>
          </a:prstGeom>
          <a:ln w="508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94" name="Line"/>
          <p:cNvSpPr/>
          <p:nvPr/>
        </p:nvSpPr>
        <p:spPr>
          <a:xfrm>
            <a:off x="1014188" y="6858000"/>
            <a:ext cx="22224999" cy="0"/>
          </a:xfrm>
          <a:prstGeom prst="line">
            <a:avLst/>
          </a:prstGeom>
          <a:ln w="508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95" name="Line"/>
          <p:cNvSpPr/>
          <p:nvPr/>
        </p:nvSpPr>
        <p:spPr>
          <a:xfrm>
            <a:off x="1014188" y="8382000"/>
            <a:ext cx="22224999" cy="0"/>
          </a:xfrm>
          <a:prstGeom prst="line">
            <a:avLst/>
          </a:prstGeom>
          <a:ln w="508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96" name="Line"/>
          <p:cNvSpPr/>
          <p:nvPr/>
        </p:nvSpPr>
        <p:spPr>
          <a:xfrm>
            <a:off x="1014188" y="9906000"/>
            <a:ext cx="22224999" cy="0"/>
          </a:xfrm>
          <a:prstGeom prst="line">
            <a:avLst/>
          </a:prstGeom>
          <a:ln w="508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97" name="Line"/>
          <p:cNvSpPr/>
          <p:nvPr/>
        </p:nvSpPr>
        <p:spPr>
          <a:xfrm>
            <a:off x="1014188" y="11430000"/>
            <a:ext cx="22225001" cy="0"/>
          </a:xfrm>
          <a:prstGeom prst="line">
            <a:avLst/>
          </a:prstGeom>
          <a:ln w="508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dissolve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fill="hold" grpId="8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9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1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" grpId="9" animBg="1" advAuto="0"/>
      <p:bldP spid="189" grpId="10" animBg="1" advAuto="0"/>
      <p:bldP spid="190" grpId="8" animBg="1" advAuto="0"/>
      <p:bldP spid="191" grpId="1" animBg="1" advAuto="0"/>
      <p:bldP spid="192" grpId="2" animBg="1" advAuto="0"/>
      <p:bldP spid="193" grpId="3" animBg="1" advAuto="0"/>
      <p:bldP spid="194" grpId="4" animBg="1" advAuto="0"/>
      <p:bldP spid="195" grpId="5" animBg="1" advAuto="0"/>
      <p:bldP spid="196" grpId="6" animBg="1" advAuto="0"/>
      <p:bldP spid="197" grpId="7" animBg="1" advAuto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%…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%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_</a:t>
            </a:r>
          </a:p>
        </p:txBody>
      </p:sp>
    </p:spTree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AND…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AND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OR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()</a:t>
            </a:r>
          </a:p>
        </p:txBody>
      </p:sp>
    </p:spTree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&gt;…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&gt;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&lt;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&gt;=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&lt;=</a:t>
            </a:r>
          </a:p>
        </p:txBody>
      </p:sp>
    </p:spTree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BETWEEN … AND …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BETWEEN … AND …</a:t>
            </a:r>
          </a:p>
        </p:txBody>
      </p:sp>
    </p:spTree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Dates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Dates</a:t>
            </a:r>
          </a:p>
        </p:txBody>
      </p:sp>
    </p:spTree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YYYY-MM-DD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YYYY-MM-DD</a:t>
            </a:r>
          </a:p>
        </p:txBody>
      </p:sp>
    </p:spTree>
  </p:cSld>
  <p:clrMapOvr>
    <a:masterClrMapping/>
  </p:clrMapOvr>
  <p:transition spd="med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'YYYY-MM-DD'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'YYYY-MM-DD'</a:t>
            </a:r>
          </a:p>
        </p:txBody>
      </p:sp>
    </p:spTree>
  </p:cSld>
  <p:clrMapOvr>
    <a:masterClrMapping/>
  </p:clrMapOvr>
  <p:transition spd="med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date('YYYY-MM-DD')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date('YYYY-MM-DD')</a:t>
            </a:r>
          </a:p>
        </p:txBody>
      </p:sp>
    </p:spTree>
  </p:cSld>
  <p:clrMapOvr>
    <a:masterClrMapping/>
  </p:clrMapOvr>
  <p:transition spd="med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date…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date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time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datetime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…</a:t>
            </a:r>
          </a:p>
        </p:txBody>
      </p:sp>
    </p:spTree>
  </p:cSld>
  <p:clrMapOvr>
    <a:masterClrMapping/>
  </p:clrMapOvr>
  <p:transition spd="med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ORDER BY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ORDER BY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Apple Numbers…"/>
          <p:cNvSpPr txBox="1"/>
          <p:nvPr/>
        </p:nvSpPr>
        <p:spPr>
          <a:xfrm>
            <a:off x="1270000" y="582108"/>
            <a:ext cx="21971000" cy="125517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Apple Numbers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Google Sheets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Microsoft Excel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…</a:t>
            </a:r>
          </a:p>
        </p:txBody>
      </p:sp>
    </p:spTree>
  </p:cSld>
  <p:clrMapOvr>
    <a:masterClrMapping/>
  </p:clrMapOvr>
  <p:transition spd="med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ORDER BY … ASC…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ORDER BY … ASC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ORDER BY … DESC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:dissolve/>
      </p:transition>
    </mc:Choice>
    <mc:Fallback xmlns="" xmlns:m="http://schemas.openxmlformats.org/officeDocument/2006/math" xmlns:a14="http://schemas.microsoft.com/office/drawing/2010/main">
      <p:transition spd="fast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COUNT…"/>
          <p:cNvSpPr txBox="1"/>
          <p:nvPr/>
        </p:nvSpPr>
        <p:spPr>
          <a:xfrm>
            <a:off x="1270000" y="404364"/>
            <a:ext cx="21971000" cy="129072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COUNT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AVG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MIN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MAX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SUM</a:t>
            </a:r>
          </a:p>
        </p:txBody>
      </p:sp>
    </p:spTree>
  </p:cSld>
  <p:clrMapOvr>
    <a:masterClrMapping/>
  </p:clrMapOvr>
  <p:transition spd="med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ROUND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ROUND</a:t>
            </a:r>
          </a:p>
        </p:txBody>
      </p:sp>
    </p:spTree>
  </p:cSld>
  <p:clrMapOvr>
    <a:masterClrMapping/>
  </p:clrMapOvr>
  <p:transition spd="med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DISTINCT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DISTINCT</a:t>
            </a:r>
          </a:p>
        </p:txBody>
      </p:sp>
    </p:spTree>
  </p:cSld>
  <p:clrMapOvr>
    <a:masterClrMapping/>
  </p:clrMapOvr>
  <p:transition spd="med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.quit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.quit</a:t>
            </a:r>
          </a:p>
        </p:txBody>
      </p:sp>
    </p:spTree>
  </p:cSld>
  <p:clrMapOvr>
    <a:masterClrMapping/>
  </p:clrMapOvr>
  <p:transition spd="med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SELECT column FROM table;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SELECT column FROM table;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SELECT COUNT(column) FROM table;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SELECT COUNT(column) FROM table;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SELECT AVG(column) FROM table;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SELECT AVG(column) FROM table;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SELECT column FROM table…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SELECT column FROM table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WHERE condition;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SELECT column FROM table…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SELECT column FROM table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WHERE column = value;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cale"/>
          <p:cNvSpPr txBox="1"/>
          <p:nvPr/>
        </p:nvSpPr>
        <p:spPr>
          <a:xfrm>
            <a:off x="1270000" y="3597593"/>
            <a:ext cx="21971000" cy="65208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Scale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SELECT column FROM table…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SELECT column FROM table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WHERE column LIKE pattern;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SELECT column FROM table…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SELECT column FROM table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WHERE condition0 AND condition1;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SELECT column FROM table…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SELECT column FROM table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WHERE condition0 OR condition1;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SELECT column FROM table…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SELECT column FROM table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WHERE condition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ORDER BY column;</a:t>
            </a:r>
          </a:p>
        </p:txBody>
      </p:sp>
    </p:spTree>
  </p:cSld>
  <p:clrMapOvr>
    <a:masterClrMapping/>
  </p:clrMapOvr>
  <p:transition spd="med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SELECT column FROM table…"/>
          <p:cNvSpPr txBox="1"/>
          <p:nvPr/>
        </p:nvSpPr>
        <p:spPr>
          <a:xfrm>
            <a:off x="1270000" y="2724847"/>
            <a:ext cx="21971000" cy="8266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SELECT column FROM table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WHERE condition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ORDER BY column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LIMIT number;</a:t>
            </a:r>
          </a:p>
        </p:txBody>
      </p:sp>
    </p:spTree>
  </p:cSld>
  <p:clrMapOvr>
    <a:masterClrMapping/>
  </p:clrMapOvr>
  <p:transition spd="med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Databases with SQL"/>
          <p:cNvSpPr txBox="1">
            <a:spLocks noGrp="1"/>
          </p:cNvSpPr>
          <p:nvPr>
            <p:ph type="ctrTitle"/>
          </p:nvPr>
        </p:nvSpPr>
        <p:spPr>
          <a:xfrm>
            <a:off x="1270000" y="5338821"/>
            <a:ext cx="21971004" cy="2326284"/>
          </a:xfrm>
          <a:prstGeom prst="rect">
            <a:avLst/>
          </a:prstGeom>
        </p:spPr>
        <p:txBody>
          <a:bodyPr anchor="ctr"/>
          <a:lstStyle>
            <a:lvl1pPr>
              <a:defRPr sz="14400" b="0" spc="-288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Databases with SQL</a:t>
            </a:r>
          </a:p>
        </p:txBody>
      </p:sp>
      <p:sp>
        <p:nvSpPr>
          <p:cNvPr id="354" name="Querying"/>
          <p:cNvSpPr txBox="1">
            <a:spLocks noGrp="1"/>
          </p:cNvSpPr>
          <p:nvPr>
            <p:ph type="subTitle" sz="quarter" idx="1"/>
          </p:nvPr>
        </p:nvSpPr>
        <p:spPr>
          <a:xfrm>
            <a:off x="1270000" y="8495346"/>
            <a:ext cx="21971000" cy="1389280"/>
          </a:xfrm>
          <a:prstGeom prst="rect">
            <a:avLst/>
          </a:prstGeom>
        </p:spPr>
        <p:txBody>
          <a:bodyPr/>
          <a:lstStyle>
            <a:lvl1pPr>
              <a:defRPr sz="6400" b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Querying</a:t>
            </a:r>
          </a:p>
        </p:txBody>
      </p:sp>
      <p:sp>
        <p:nvSpPr>
          <p:cNvPr id="355" name="Introduction to"/>
          <p:cNvSpPr txBox="1"/>
          <p:nvPr/>
        </p:nvSpPr>
        <p:spPr>
          <a:xfrm>
            <a:off x="1270000" y="3767737"/>
            <a:ext cx="21971000" cy="1664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>
            <a:lvl1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Introduction to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cale…"/>
          <p:cNvSpPr txBox="1"/>
          <p:nvPr/>
        </p:nvSpPr>
        <p:spPr>
          <a:xfrm>
            <a:off x="1270000" y="3601829"/>
            <a:ext cx="21723440" cy="65123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Scale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Frequency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Scale…"/>
          <p:cNvSpPr txBox="1"/>
          <p:nvPr/>
        </p:nvSpPr>
        <p:spPr>
          <a:xfrm>
            <a:off x="1270000" y="3259659"/>
            <a:ext cx="21971000" cy="71966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Scale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Frequency</a:t>
            </a:r>
          </a:p>
          <a:p>
            <a:pPr algn="l" defTabSz="825500">
              <a:lnSpc>
                <a:spcPct val="150000"/>
              </a:lnSpc>
              <a:defRPr sz="9600">
                <a:latin typeface="Helvetica"/>
                <a:ea typeface="Helvetica"/>
                <a:cs typeface="Helvetica"/>
                <a:sym typeface="Helvetica"/>
              </a:defRPr>
            </a:pPr>
            <a:r>
              <a:t>Speed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Database"/>
          <p:cNvSpPr txBox="1"/>
          <p:nvPr/>
        </p:nvSpPr>
        <p:spPr>
          <a:xfrm>
            <a:off x="1270000" y="4071558"/>
            <a:ext cx="9265324" cy="2057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b">
            <a:normAutofit/>
          </a:bodyPr>
          <a:lstStyle>
            <a:lvl1pPr algn="l" defTabSz="825500">
              <a:defRPr sz="9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Database</a:t>
            </a:r>
          </a:p>
        </p:txBody>
      </p:sp>
      <p:sp>
        <p:nvSpPr>
          <p:cNvPr id="208" name="A collection of data organized for creating, reading, updating, and deleting."/>
          <p:cNvSpPr txBox="1"/>
          <p:nvPr/>
        </p:nvSpPr>
        <p:spPr>
          <a:xfrm>
            <a:off x="1270000" y="6394373"/>
            <a:ext cx="20003124" cy="44771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>
            <a:lvl1pPr algn="l" defTabSz="825500">
              <a:lnSpc>
                <a:spcPct val="130000"/>
              </a:lnSpc>
              <a:defRPr sz="6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 collection of data organized for creating, reading, updating, and deleting.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20_BasicBlack">
  <a:themeElements>
    <a:clrScheme name="20_Basic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5A89D"/>
      </a:accent2>
      <a:accent3>
        <a:srgbClr val="1DB100"/>
      </a:accent3>
      <a:accent4>
        <a:srgbClr val="F9B900"/>
      </a:accent4>
      <a:accent5>
        <a:srgbClr val="EE220D"/>
      </a:accent5>
      <a:accent6>
        <a:srgbClr val="CB297B"/>
      </a:accent6>
      <a:hlink>
        <a:srgbClr val="0000FF"/>
      </a:hlink>
      <a:folHlink>
        <a:srgbClr val="FF00FF"/>
      </a:folHlink>
    </a:clrScheme>
    <a:fontScheme name="20_BasicBlack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0_Basic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0_BasicBlack">
  <a:themeElements>
    <a:clrScheme name="20_Basic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5A89D"/>
      </a:accent2>
      <a:accent3>
        <a:srgbClr val="1DB100"/>
      </a:accent3>
      <a:accent4>
        <a:srgbClr val="F9B900"/>
      </a:accent4>
      <a:accent5>
        <a:srgbClr val="EE220D"/>
      </a:accent5>
      <a:accent6>
        <a:srgbClr val="CB297B"/>
      </a:accent6>
      <a:hlink>
        <a:srgbClr val="0000FF"/>
      </a:hlink>
      <a:folHlink>
        <a:srgbClr val="FF00FF"/>
      </a:folHlink>
    </a:clrScheme>
    <a:fontScheme name="20_BasicBlack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0_Basic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471</Words>
  <Application>Microsoft Office PowerPoint</Application>
  <PresentationFormat>Custom</PresentationFormat>
  <Paragraphs>146</Paragraphs>
  <Slides>65</Slides>
  <Notes>1</Notes>
  <HiddenSlides>5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69" baseType="lpstr">
      <vt:lpstr>Helvetica</vt:lpstr>
      <vt:lpstr>Helvetica Neue</vt:lpstr>
      <vt:lpstr>Helvetica Neue Medium</vt:lpstr>
      <vt:lpstr>20_BasicBlack</vt:lpstr>
      <vt:lpstr>Databases with SQL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Databases with SQL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Databases with SQL</dc:title>
  <dc:creator>Ed</dc:creator>
  <cp:lastModifiedBy>Ed Harris</cp:lastModifiedBy>
  <cp:revision>1</cp:revision>
  <dcterms:modified xsi:type="dcterms:W3CDTF">2024-02-04T17:41:09Z</dcterms:modified>
</cp:coreProperties>
</file>