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https://cdn.mbta.com/sites/default/files/2022-12/2022-12-12-subway-map-v37f.pdf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hape 1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https://www.mbta.com/fares/charliecard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0" name="Shape 3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https://cdn.mbta.com/sites/default/files/2022-12/2022-12-12-subway-map-v37f.pdf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0" name="Shape 31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https://commons.wikimedia.org/wiki/File:Museum_of_Fine_Arts,_Boston,_Mass_(NYPL_b12647398-74302).tiff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2" name="Shape 44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5, Replication, Designing Data-Intensive Applications by Martin Kleppmann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5" name="Shape 4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5, Replication, Designing Data-Intensive Applications by Martin Kleppmann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6" name="Shape 4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5, Replication, Designing Data-Intensive Applications by Martin Kleppmann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3" name="Shape 5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5, Replication, Designing Data-Intensive Applications by Martin Kleppmann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5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Scal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Scaling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Table 1-1"/>
          <p:cNvGraphicFramePr/>
          <p:nvPr/>
        </p:nvGraphicFramePr>
        <p:xfrm>
          <a:off x="3926788" y="2286000"/>
          <a:ext cx="3849938" cy="9144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49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TINYINT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MEDIUMINT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Vertical Scaling"/>
          <p:cNvSpPr txBox="1"/>
          <p:nvPr/>
        </p:nvSpPr>
        <p:spPr>
          <a:xfrm>
            <a:off x="1270000" y="4611451"/>
            <a:ext cx="20037376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Vertical Scaling</a:t>
            </a:r>
          </a:p>
        </p:txBody>
      </p:sp>
      <p:sp>
        <p:nvSpPr>
          <p:cNvPr id="440" name="Increasing capacity by increasing a server's computing power"/>
          <p:cNvSpPr txBox="1"/>
          <p:nvPr/>
        </p:nvSpPr>
        <p:spPr>
          <a:xfrm>
            <a:off x="1270000" y="6934266"/>
            <a:ext cx="21462680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Increasing capacity by increasing a server's computing power</a:t>
            </a:r>
          </a:p>
        </p:txBody>
      </p:sp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"/>
          <p:cNvSpPr/>
          <p:nvPr/>
        </p:nvSpPr>
        <p:spPr>
          <a:xfrm>
            <a:off x="9931598" y="2651918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5" name="Shape"/>
          <p:cNvSpPr/>
          <p:nvPr/>
        </p:nvSpPr>
        <p:spPr>
          <a:xfrm>
            <a:off x="9872860" y="367188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6" name="Shape"/>
          <p:cNvSpPr/>
          <p:nvPr/>
        </p:nvSpPr>
        <p:spPr>
          <a:xfrm>
            <a:off x="9872860" y="481488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7" name="Shape"/>
          <p:cNvSpPr/>
          <p:nvPr/>
        </p:nvSpPr>
        <p:spPr>
          <a:xfrm>
            <a:off x="9872860" y="595788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8" name="Shape"/>
          <p:cNvSpPr/>
          <p:nvPr/>
        </p:nvSpPr>
        <p:spPr>
          <a:xfrm>
            <a:off x="9872860" y="7095728"/>
            <a:ext cx="4638280" cy="1669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9" name="Shape"/>
          <p:cNvSpPr/>
          <p:nvPr/>
        </p:nvSpPr>
        <p:spPr>
          <a:xfrm>
            <a:off x="9872860" y="8251428"/>
            <a:ext cx="4638280" cy="1669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50" name="Shape"/>
          <p:cNvSpPr/>
          <p:nvPr/>
        </p:nvSpPr>
        <p:spPr>
          <a:xfrm>
            <a:off x="9872860" y="9394428"/>
            <a:ext cx="4638280" cy="1669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Horizontal Scaling"/>
          <p:cNvSpPr txBox="1"/>
          <p:nvPr/>
        </p:nvSpPr>
        <p:spPr>
          <a:xfrm>
            <a:off x="1270000" y="4611451"/>
            <a:ext cx="20037376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Horizontal Scaling</a:t>
            </a:r>
          </a:p>
        </p:txBody>
      </p:sp>
      <p:sp>
        <p:nvSpPr>
          <p:cNvPr id="453" name="Increasing capacity by distributing load across multiple servers"/>
          <p:cNvSpPr txBox="1"/>
          <p:nvPr/>
        </p:nvSpPr>
        <p:spPr>
          <a:xfrm>
            <a:off x="1270000" y="6934266"/>
            <a:ext cx="21462680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Increasing capacity by distributing load across multiple servers</a:t>
            </a:r>
          </a:p>
        </p:txBody>
      </p:sp>
    </p:spTree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" name="Group"/>
          <p:cNvGrpSpPr/>
          <p:nvPr/>
        </p:nvGrpSpPr>
        <p:grpSpPr>
          <a:xfrm>
            <a:off x="3040186" y="4370189"/>
            <a:ext cx="4638279" cy="4975623"/>
            <a:chOff x="0" y="0"/>
            <a:chExt cx="4638278" cy="4975622"/>
          </a:xfrm>
        </p:grpSpPr>
        <p:sp>
          <p:nvSpPr>
            <p:cNvPr id="457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8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9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0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66" name="Group"/>
          <p:cNvGrpSpPr/>
          <p:nvPr/>
        </p:nvGrpSpPr>
        <p:grpSpPr>
          <a:xfrm>
            <a:off x="9872860" y="4370189"/>
            <a:ext cx="4638280" cy="4975623"/>
            <a:chOff x="0" y="0"/>
            <a:chExt cx="4638278" cy="4975622"/>
          </a:xfrm>
        </p:grpSpPr>
        <p:sp>
          <p:nvSpPr>
            <p:cNvPr id="462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3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4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5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71" name="Group"/>
          <p:cNvGrpSpPr/>
          <p:nvPr/>
        </p:nvGrpSpPr>
        <p:grpSpPr>
          <a:xfrm>
            <a:off x="16705535" y="4370189"/>
            <a:ext cx="4638279" cy="4975623"/>
            <a:chOff x="0" y="0"/>
            <a:chExt cx="4638278" cy="4975622"/>
          </a:xfrm>
        </p:grpSpPr>
        <p:sp>
          <p:nvSpPr>
            <p:cNvPr id="467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8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9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70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Replication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Replication</a:t>
            </a:r>
          </a:p>
        </p:txBody>
      </p:sp>
      <p:sp>
        <p:nvSpPr>
          <p:cNvPr id="474" name="Keeping copies of a database on multiple servers"/>
          <p:cNvSpPr txBox="1"/>
          <p:nvPr/>
        </p:nvSpPr>
        <p:spPr>
          <a:xfrm>
            <a:off x="1270000" y="6934266"/>
            <a:ext cx="14247391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Keeping copies of a database on multiple servers</a:t>
            </a:r>
          </a:p>
        </p:txBody>
      </p:sp>
    </p:spTree>
  </p:cSld>
  <p:clrMapOvr>
    <a:masterClrMapping/>
  </p:clrMapOvr>
  <p:transition spd="med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ingle-Leader…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Single-Leader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Multi-Leader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Leaderless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ingle-Leader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Single-Leader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Leader"/>
          <p:cNvSpPr txBox="1"/>
          <p:nvPr/>
        </p:nvSpPr>
        <p:spPr>
          <a:xfrm>
            <a:off x="7211814" y="5238749"/>
            <a:ext cx="264517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483" name="Follower"/>
          <p:cNvSpPr txBox="1"/>
          <p:nvPr/>
        </p:nvSpPr>
        <p:spPr>
          <a:xfrm>
            <a:off x="14256742" y="5238749"/>
            <a:ext cx="318571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484" name="Notebook"/>
          <p:cNvSpPr/>
          <p:nvPr/>
        </p:nvSpPr>
        <p:spPr>
          <a:xfrm>
            <a:off x="9630346" y="10045855"/>
            <a:ext cx="5123308" cy="2869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489" name="Group"/>
          <p:cNvGrpSpPr/>
          <p:nvPr/>
        </p:nvGrpSpPr>
        <p:grpSpPr>
          <a:xfrm>
            <a:off x="6707378" y="910297"/>
            <a:ext cx="3654045" cy="3919805"/>
            <a:chOff x="0" y="0"/>
            <a:chExt cx="3654044" cy="3919804"/>
          </a:xfrm>
        </p:grpSpPr>
        <p:sp>
          <p:nvSpPr>
            <p:cNvPr id="485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6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7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8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94" name="Group"/>
          <p:cNvGrpSpPr/>
          <p:nvPr/>
        </p:nvGrpSpPr>
        <p:grpSpPr>
          <a:xfrm>
            <a:off x="14022578" y="910297"/>
            <a:ext cx="3654045" cy="3919805"/>
            <a:chOff x="0" y="0"/>
            <a:chExt cx="3654044" cy="3919804"/>
          </a:xfrm>
        </p:grpSpPr>
        <p:sp>
          <p:nvSpPr>
            <p:cNvPr id="490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91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92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93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Leader"/>
          <p:cNvSpPr txBox="1"/>
          <p:nvPr/>
        </p:nvSpPr>
        <p:spPr>
          <a:xfrm>
            <a:off x="7211814" y="5238749"/>
            <a:ext cx="264517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497" name="Follower"/>
          <p:cNvSpPr txBox="1"/>
          <p:nvPr/>
        </p:nvSpPr>
        <p:spPr>
          <a:xfrm>
            <a:off x="14256742" y="5238749"/>
            <a:ext cx="318571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498" name="Notebook"/>
          <p:cNvSpPr/>
          <p:nvPr/>
        </p:nvSpPr>
        <p:spPr>
          <a:xfrm>
            <a:off x="9630346" y="10045855"/>
            <a:ext cx="5123308" cy="2869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99" name="Line"/>
          <p:cNvSpPr/>
          <p:nvPr/>
        </p:nvSpPr>
        <p:spPr>
          <a:xfrm flipH="1" flipV="1">
            <a:off x="8224961" y="6776078"/>
            <a:ext cx="1540934" cy="2787570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500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74400" y="8189043"/>
            <a:ext cx="2540001" cy="2540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05" name="Group"/>
          <p:cNvGrpSpPr/>
          <p:nvPr/>
        </p:nvGrpSpPr>
        <p:grpSpPr>
          <a:xfrm>
            <a:off x="6707378" y="910297"/>
            <a:ext cx="3654045" cy="3919805"/>
            <a:chOff x="0" y="0"/>
            <a:chExt cx="3654044" cy="3919804"/>
          </a:xfrm>
        </p:grpSpPr>
        <p:sp>
          <p:nvSpPr>
            <p:cNvPr id="501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2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3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4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510" name="Group"/>
          <p:cNvGrpSpPr/>
          <p:nvPr/>
        </p:nvGrpSpPr>
        <p:grpSpPr>
          <a:xfrm>
            <a:off x="14022578" y="910297"/>
            <a:ext cx="3654045" cy="3919805"/>
            <a:chOff x="0" y="0"/>
            <a:chExt cx="3654044" cy="3919804"/>
          </a:xfrm>
        </p:grpSpPr>
        <p:sp>
          <p:nvSpPr>
            <p:cNvPr id="506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7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8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09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Leader"/>
          <p:cNvSpPr txBox="1"/>
          <p:nvPr/>
        </p:nvSpPr>
        <p:spPr>
          <a:xfrm>
            <a:off x="7211814" y="5238749"/>
            <a:ext cx="264517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513" name="Follower"/>
          <p:cNvSpPr txBox="1"/>
          <p:nvPr/>
        </p:nvSpPr>
        <p:spPr>
          <a:xfrm>
            <a:off x="14256742" y="5238749"/>
            <a:ext cx="318571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514" name="Notebook"/>
          <p:cNvSpPr/>
          <p:nvPr/>
        </p:nvSpPr>
        <p:spPr>
          <a:xfrm>
            <a:off x="9630346" y="10045855"/>
            <a:ext cx="5123308" cy="2869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15" name="Line"/>
          <p:cNvSpPr/>
          <p:nvPr/>
        </p:nvSpPr>
        <p:spPr>
          <a:xfrm>
            <a:off x="10846882" y="2870199"/>
            <a:ext cx="269023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16" name="Line"/>
          <p:cNvSpPr/>
          <p:nvPr/>
        </p:nvSpPr>
        <p:spPr>
          <a:xfrm flipH="1" flipV="1">
            <a:off x="8224961" y="6776078"/>
            <a:ext cx="1540934" cy="2787570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517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74400" y="8189043"/>
            <a:ext cx="2540001" cy="25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846882" y="3490043"/>
            <a:ext cx="2540001" cy="2540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23" name="Group"/>
          <p:cNvGrpSpPr/>
          <p:nvPr/>
        </p:nvGrpSpPr>
        <p:grpSpPr>
          <a:xfrm>
            <a:off x="6707378" y="910297"/>
            <a:ext cx="3654045" cy="3919805"/>
            <a:chOff x="0" y="0"/>
            <a:chExt cx="3654044" cy="3919804"/>
          </a:xfrm>
        </p:grpSpPr>
        <p:sp>
          <p:nvSpPr>
            <p:cNvPr id="519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0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1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2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528" name="Group"/>
          <p:cNvGrpSpPr/>
          <p:nvPr/>
        </p:nvGrpSpPr>
        <p:grpSpPr>
          <a:xfrm>
            <a:off x="14022578" y="910297"/>
            <a:ext cx="3654045" cy="3919805"/>
            <a:chOff x="0" y="0"/>
            <a:chExt cx="3654044" cy="3919804"/>
          </a:xfrm>
        </p:grpSpPr>
        <p:sp>
          <p:nvSpPr>
            <p:cNvPr id="524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5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6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27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Table 1-1"/>
          <p:cNvGraphicFramePr/>
          <p:nvPr/>
        </p:nvGraphicFramePr>
        <p:xfrm>
          <a:off x="3926788" y="2286000"/>
          <a:ext cx="6363405" cy="9144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91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1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TINYINT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MEDIUMINT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Leader"/>
          <p:cNvSpPr txBox="1"/>
          <p:nvPr/>
        </p:nvSpPr>
        <p:spPr>
          <a:xfrm>
            <a:off x="7211814" y="5238749"/>
            <a:ext cx="264517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531" name="Follower"/>
          <p:cNvSpPr txBox="1"/>
          <p:nvPr/>
        </p:nvSpPr>
        <p:spPr>
          <a:xfrm>
            <a:off x="14256742" y="5238749"/>
            <a:ext cx="318571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532" name="Notebook"/>
          <p:cNvSpPr/>
          <p:nvPr/>
        </p:nvSpPr>
        <p:spPr>
          <a:xfrm>
            <a:off x="9630346" y="10045855"/>
            <a:ext cx="5123308" cy="2869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3" name="Line"/>
          <p:cNvSpPr/>
          <p:nvPr/>
        </p:nvSpPr>
        <p:spPr>
          <a:xfrm>
            <a:off x="10846882" y="2870199"/>
            <a:ext cx="269023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34" name="Line"/>
          <p:cNvSpPr/>
          <p:nvPr/>
        </p:nvSpPr>
        <p:spPr>
          <a:xfrm flipH="1" flipV="1">
            <a:off x="8224961" y="6776078"/>
            <a:ext cx="1540934" cy="2787570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35" name="Line"/>
          <p:cNvSpPr/>
          <p:nvPr/>
        </p:nvSpPr>
        <p:spPr>
          <a:xfrm flipV="1">
            <a:off x="14543346" y="6776078"/>
            <a:ext cx="1540934" cy="2787570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536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74400" y="8189043"/>
            <a:ext cx="2540001" cy="25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7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846882" y="3490043"/>
            <a:ext cx="2540001" cy="254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8" name="Image" descr="Imag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169599" y="8189043"/>
            <a:ext cx="2540001" cy="2540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43" name="Group"/>
          <p:cNvGrpSpPr/>
          <p:nvPr/>
        </p:nvGrpSpPr>
        <p:grpSpPr>
          <a:xfrm>
            <a:off x="6707378" y="910297"/>
            <a:ext cx="3654045" cy="3919805"/>
            <a:chOff x="0" y="0"/>
            <a:chExt cx="3654044" cy="3919804"/>
          </a:xfrm>
        </p:grpSpPr>
        <p:sp>
          <p:nvSpPr>
            <p:cNvPr id="539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0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1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2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548" name="Group"/>
          <p:cNvGrpSpPr/>
          <p:nvPr/>
        </p:nvGrpSpPr>
        <p:grpSpPr>
          <a:xfrm>
            <a:off x="14022578" y="910297"/>
            <a:ext cx="3654045" cy="3919805"/>
            <a:chOff x="0" y="0"/>
            <a:chExt cx="3654044" cy="3919804"/>
          </a:xfrm>
        </p:grpSpPr>
        <p:sp>
          <p:nvSpPr>
            <p:cNvPr id="544" name="Shape"/>
            <p:cNvSpPr/>
            <p:nvPr/>
          </p:nvSpPr>
          <p:spPr>
            <a:xfrm>
              <a:off x="46273" y="0"/>
              <a:ext cx="3561498" cy="1212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5" name="Shape"/>
            <p:cNvSpPr/>
            <p:nvPr/>
          </p:nvSpPr>
          <p:spPr>
            <a:xfrm>
              <a:off x="0" y="803533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6" name="Shape"/>
            <p:cNvSpPr/>
            <p:nvPr/>
          </p:nvSpPr>
          <p:spPr>
            <a:xfrm>
              <a:off x="0" y="1703990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7" name="Shape"/>
            <p:cNvSpPr/>
            <p:nvPr/>
          </p:nvSpPr>
          <p:spPr>
            <a:xfrm>
              <a:off x="0" y="2604448"/>
              <a:ext cx="3654045" cy="1315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Read Replica"/>
          <p:cNvSpPr txBox="1"/>
          <p:nvPr/>
        </p:nvSpPr>
        <p:spPr>
          <a:xfrm>
            <a:off x="1270000" y="4611451"/>
            <a:ext cx="13508796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Read Replica</a:t>
            </a:r>
          </a:p>
        </p:txBody>
      </p:sp>
      <p:sp>
        <p:nvSpPr>
          <p:cNvPr id="551" name="A copy of a database from which data may only be read"/>
          <p:cNvSpPr txBox="1"/>
          <p:nvPr/>
        </p:nvSpPr>
        <p:spPr>
          <a:xfrm>
            <a:off x="1270000" y="6934266"/>
            <a:ext cx="15286311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copy of a database from which data may only be read</a:t>
            </a:r>
          </a:p>
        </p:txBody>
      </p:sp>
    </p:spTree>
  </p:cSld>
  <p:clrMapOvr>
    <a:masterClrMapping/>
  </p:clrMapOvr>
  <p:transition spd="med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ynchronous…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Synchronous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Asynchronous</a:t>
            </a:r>
          </a:p>
        </p:txBody>
      </p:sp>
    </p:spTree>
  </p:cSld>
  <p:clrMapOvr>
    <a:masterClrMapping/>
  </p:clrMapOvr>
  <p:transition spd="med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ynchronous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Synchronous</a:t>
            </a:r>
          </a:p>
        </p:txBody>
      </p:sp>
    </p:spTree>
  </p:cSld>
  <p:clrMapOvr>
    <a:masterClrMapping/>
  </p:clrMapOvr>
  <p:transition spd="med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erver"/>
          <p:cNvSpPr txBox="1"/>
          <p:nvPr/>
        </p:nvSpPr>
        <p:spPr>
          <a:xfrm>
            <a:off x="2008832" y="7607045"/>
            <a:ext cx="1722736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Server</a:t>
            </a:r>
          </a:p>
        </p:txBody>
      </p:sp>
      <p:sp>
        <p:nvSpPr>
          <p:cNvPr id="560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61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562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63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568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564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5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6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7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erver"/>
          <p:cNvSpPr txBox="1"/>
          <p:nvPr/>
        </p:nvSpPr>
        <p:spPr>
          <a:xfrm>
            <a:off x="2008832" y="7607045"/>
            <a:ext cx="1722736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Server</a:t>
            </a:r>
          </a:p>
        </p:txBody>
      </p:sp>
      <p:sp>
        <p:nvSpPr>
          <p:cNvPr id="571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72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573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74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75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580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576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7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8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9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Server"/>
          <p:cNvSpPr txBox="1"/>
          <p:nvPr/>
        </p:nvSpPr>
        <p:spPr>
          <a:xfrm>
            <a:off x="2008832" y="7607045"/>
            <a:ext cx="1722736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Server</a:t>
            </a:r>
          </a:p>
        </p:txBody>
      </p:sp>
      <p:sp>
        <p:nvSpPr>
          <p:cNvPr id="583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84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585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86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87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88" name="Line"/>
          <p:cNvSpPr/>
          <p:nvPr/>
        </p:nvSpPr>
        <p:spPr>
          <a:xfrm flipV="1">
            <a:off x="7556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593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589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90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91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92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596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597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98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599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0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1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06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602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3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4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5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11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607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8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9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10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614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615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16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617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8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9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20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25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621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2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3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4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30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626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7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8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29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633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634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35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636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7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8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9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0" name="Line"/>
          <p:cNvSpPr/>
          <p:nvPr/>
        </p:nvSpPr>
        <p:spPr>
          <a:xfrm flipH="1" flipV="1">
            <a:off x="7302668" y="6216517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45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641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2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3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4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50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646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7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8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49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" name="Table 1"/>
          <p:cNvGraphicFramePr/>
          <p:nvPr/>
        </p:nvGraphicFramePr>
        <p:xfrm>
          <a:off x="3926788" y="2286000"/>
          <a:ext cx="16530420" cy="9144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8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Minimum Value </a:t>
                      </a:r>
                      <a:br/>
                      <a:r>
                        <a:rPr sz="3200"/>
                        <a:t>(Signed)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Maximum Value </a:t>
                      </a:r>
                      <a:br/>
                      <a:r>
                        <a:rPr sz="3200"/>
                        <a:t>(Signed)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TINYINT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-128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-32.768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32.767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MEDIUMINT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-8.388.608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8.388.607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-2.147.483.648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2.147.483.647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-2</a:t>
                      </a:r>
                      <a:r>
                        <a:rPr baseline="31999"/>
                        <a:t>63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</a:t>
                      </a:r>
                      <a:r>
                        <a:rPr baseline="31999"/>
                        <a:t>63 </a:t>
                      </a:r>
                      <a:r>
                        <a:t>- 1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653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654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55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656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57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58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59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0" name="Line"/>
          <p:cNvSpPr/>
          <p:nvPr/>
        </p:nvSpPr>
        <p:spPr>
          <a:xfrm flipH="1" flipV="1">
            <a:off x="7302668" y="6216517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1" name="Line"/>
          <p:cNvSpPr/>
          <p:nvPr/>
        </p:nvSpPr>
        <p:spPr>
          <a:xfrm flipV="1">
            <a:off x="10630069" y="6194464"/>
            <a:ext cx="1400701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66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662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3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4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5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71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667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8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69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70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674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675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76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677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8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9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0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1" name="Line"/>
          <p:cNvSpPr/>
          <p:nvPr/>
        </p:nvSpPr>
        <p:spPr>
          <a:xfrm flipH="1" flipV="1">
            <a:off x="7302668" y="6216517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2" name="Line"/>
          <p:cNvSpPr/>
          <p:nvPr/>
        </p:nvSpPr>
        <p:spPr>
          <a:xfrm flipV="1">
            <a:off x="10630069" y="6194464"/>
            <a:ext cx="1400701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3" name="Line"/>
          <p:cNvSpPr/>
          <p:nvPr/>
        </p:nvSpPr>
        <p:spPr>
          <a:xfrm flipV="1">
            <a:off x="12204869" y="2082808"/>
            <a:ext cx="1400701" cy="3782269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88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684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85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86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87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93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689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90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91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92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Asynchronous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Asynchronous</a:t>
            </a:r>
          </a:p>
        </p:txBody>
      </p:sp>
    </p:spTree>
  </p:cSld>
  <p:clrMapOvr>
    <a:masterClrMapping/>
  </p:clrMapOvr>
  <p:transition spd="med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698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699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00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701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2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3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708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704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05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06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07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13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709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0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1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2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716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717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18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719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0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1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2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727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723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4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5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6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32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728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9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30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31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735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736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37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738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39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0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1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2" name="Line"/>
          <p:cNvSpPr/>
          <p:nvPr/>
        </p:nvSpPr>
        <p:spPr>
          <a:xfrm flipV="1">
            <a:off x="7556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3" name="Line"/>
          <p:cNvSpPr/>
          <p:nvPr/>
        </p:nvSpPr>
        <p:spPr>
          <a:xfrm flipH="1" flipV="1">
            <a:off x="7556668" y="6216517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748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744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5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6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47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53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749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0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1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52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Leader"/>
          <p:cNvSpPr txBox="1"/>
          <p:nvPr/>
        </p:nvSpPr>
        <p:spPr>
          <a:xfrm>
            <a:off x="1962835" y="7607045"/>
            <a:ext cx="181473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Leader</a:t>
            </a:r>
          </a:p>
        </p:txBody>
      </p:sp>
      <p:sp>
        <p:nvSpPr>
          <p:cNvPr id="756" name="Follower"/>
          <p:cNvSpPr txBox="1"/>
          <p:nvPr/>
        </p:nvSpPr>
        <p:spPr>
          <a:xfrm>
            <a:off x="1781246" y="11912345"/>
            <a:ext cx="21779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Follower</a:t>
            </a:r>
          </a:p>
        </p:txBody>
      </p:sp>
      <p:sp>
        <p:nvSpPr>
          <p:cNvPr id="757" name="Notebook"/>
          <p:cNvSpPr/>
          <p:nvPr/>
        </p:nvSpPr>
        <p:spPr>
          <a:xfrm>
            <a:off x="1181032" y="1048004"/>
            <a:ext cx="3378336" cy="1892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58" name="Client"/>
          <p:cNvSpPr txBox="1"/>
          <p:nvPr/>
        </p:nvSpPr>
        <p:spPr>
          <a:xfrm>
            <a:off x="2114959" y="3238245"/>
            <a:ext cx="1510482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Client</a:t>
            </a:r>
          </a:p>
        </p:txBody>
      </p:sp>
      <p:sp>
        <p:nvSpPr>
          <p:cNvPr id="759" name="Line"/>
          <p:cNvSpPr/>
          <p:nvPr/>
        </p:nvSpPr>
        <p:spPr>
          <a:xfrm>
            <a:off x="5715000" y="199421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0" name="Line"/>
          <p:cNvSpPr/>
          <p:nvPr/>
        </p:nvSpPr>
        <p:spPr>
          <a:xfrm>
            <a:off x="5714999" y="59757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1" name="Line"/>
          <p:cNvSpPr/>
          <p:nvPr/>
        </p:nvSpPr>
        <p:spPr>
          <a:xfrm>
            <a:off x="5714999" y="10217524"/>
            <a:ext cx="1651000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2" name="Line"/>
          <p:cNvSpPr/>
          <p:nvPr/>
        </p:nvSpPr>
        <p:spPr>
          <a:xfrm flipH="1" flipV="1">
            <a:off x="5778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3" name="Line"/>
          <p:cNvSpPr/>
          <p:nvPr/>
        </p:nvSpPr>
        <p:spPr>
          <a:xfrm flipV="1">
            <a:off x="7556668" y="2093835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4" name="Line"/>
          <p:cNvSpPr/>
          <p:nvPr/>
        </p:nvSpPr>
        <p:spPr>
          <a:xfrm flipV="1">
            <a:off x="10630069" y="6194464"/>
            <a:ext cx="1400701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5" name="Line"/>
          <p:cNvSpPr/>
          <p:nvPr/>
        </p:nvSpPr>
        <p:spPr>
          <a:xfrm flipH="1" flipV="1">
            <a:off x="7556668" y="6216517"/>
            <a:ext cx="1400702" cy="3782268"/>
          </a:xfrm>
          <a:prstGeom prst="line">
            <a:avLst/>
          </a:prstGeom>
          <a:ln w="127000">
            <a:solidFill>
              <a:srgbClr val="FFFFFF"/>
            </a:solidFill>
            <a:prstDash val="sysDot"/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770" name="Group"/>
          <p:cNvGrpSpPr/>
          <p:nvPr/>
        </p:nvGrpSpPr>
        <p:grpSpPr>
          <a:xfrm>
            <a:off x="1600200" y="4613356"/>
            <a:ext cx="2540000" cy="2724736"/>
            <a:chOff x="0" y="0"/>
            <a:chExt cx="2540000" cy="2724735"/>
          </a:xfrm>
        </p:grpSpPr>
        <p:sp>
          <p:nvSpPr>
            <p:cNvPr id="766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7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8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69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75" name="Group"/>
          <p:cNvGrpSpPr/>
          <p:nvPr/>
        </p:nvGrpSpPr>
        <p:grpSpPr>
          <a:xfrm>
            <a:off x="1600200" y="8855157"/>
            <a:ext cx="2540000" cy="2724736"/>
            <a:chOff x="0" y="0"/>
            <a:chExt cx="2540000" cy="2724735"/>
          </a:xfrm>
        </p:grpSpPr>
        <p:sp>
          <p:nvSpPr>
            <p:cNvPr id="771" name="Shape"/>
            <p:cNvSpPr/>
            <p:nvPr/>
          </p:nvSpPr>
          <p:spPr>
            <a:xfrm>
              <a:off x="32165" y="0"/>
              <a:ext cx="2475670" cy="84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2" name="Shape"/>
            <p:cNvSpPr/>
            <p:nvPr/>
          </p:nvSpPr>
          <p:spPr>
            <a:xfrm>
              <a:off x="0" y="558552"/>
              <a:ext cx="2540000" cy="914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3" name="Shape"/>
            <p:cNvSpPr/>
            <p:nvPr/>
          </p:nvSpPr>
          <p:spPr>
            <a:xfrm>
              <a:off x="0" y="1184478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74" name="Shape"/>
            <p:cNvSpPr/>
            <p:nvPr/>
          </p:nvSpPr>
          <p:spPr>
            <a:xfrm>
              <a:off x="0" y="1810404"/>
              <a:ext cx="2540000" cy="91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Shard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Sharding</a:t>
            </a:r>
          </a:p>
        </p:txBody>
      </p:sp>
    </p:spTree>
  </p:cSld>
  <p:clrMapOvr>
    <a:masterClrMapping/>
  </p:clrMapOvr>
  <p:transition spd="med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Shape"/>
          <p:cNvSpPr/>
          <p:nvPr/>
        </p:nvSpPr>
        <p:spPr>
          <a:xfrm>
            <a:off x="9931598" y="4370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0" name="Shape"/>
          <p:cNvSpPr/>
          <p:nvPr/>
        </p:nvSpPr>
        <p:spPr>
          <a:xfrm>
            <a:off x="9872860" y="5390158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1" name="Shape"/>
          <p:cNvSpPr/>
          <p:nvPr/>
        </p:nvSpPr>
        <p:spPr>
          <a:xfrm>
            <a:off x="9872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2" name="Shape"/>
          <p:cNvSpPr/>
          <p:nvPr/>
        </p:nvSpPr>
        <p:spPr>
          <a:xfrm>
            <a:off x="9872860" y="7676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Shape"/>
          <p:cNvSpPr/>
          <p:nvPr/>
        </p:nvSpPr>
        <p:spPr>
          <a:xfrm>
            <a:off x="9931598" y="5513188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5" name="Shape"/>
          <p:cNvSpPr/>
          <p:nvPr/>
        </p:nvSpPr>
        <p:spPr>
          <a:xfrm>
            <a:off x="9872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6" name="Shape"/>
          <p:cNvSpPr/>
          <p:nvPr/>
        </p:nvSpPr>
        <p:spPr>
          <a:xfrm>
            <a:off x="3268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7" name="Shape"/>
          <p:cNvSpPr/>
          <p:nvPr/>
        </p:nvSpPr>
        <p:spPr>
          <a:xfrm>
            <a:off x="16535598" y="6533157"/>
            <a:ext cx="4638279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8" name="Shape"/>
          <p:cNvSpPr/>
          <p:nvPr/>
        </p:nvSpPr>
        <p:spPr>
          <a:xfrm>
            <a:off x="3327598" y="5513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9" name="Shape"/>
          <p:cNvSpPr/>
          <p:nvPr/>
        </p:nvSpPr>
        <p:spPr>
          <a:xfrm>
            <a:off x="16594335" y="5513188"/>
            <a:ext cx="4520805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" name="Table 1"/>
          <p:cNvGraphicFramePr/>
          <p:nvPr/>
        </p:nvGraphicFramePr>
        <p:xfrm>
          <a:off x="3926788" y="2286000"/>
          <a:ext cx="16530420" cy="9144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8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Minimum Value </a:t>
                      </a:r>
                      <a:br/>
                      <a:r>
                        <a:rPr sz="3200"/>
                        <a:t>(Unsigned)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Maximum Value </a:t>
                      </a:r>
                      <a:br/>
                      <a:r>
                        <a:rPr sz="3200"/>
                        <a:t>(Unsigned)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TINYINT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255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65.535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MEDIUMINT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16.777.215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4.294.967.295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</a:t>
                      </a:r>
                      <a:r>
                        <a:rPr baseline="31999"/>
                        <a:t>64 </a:t>
                      </a:r>
                      <a:r>
                        <a:t>- 1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Shape"/>
          <p:cNvSpPr/>
          <p:nvPr/>
        </p:nvSpPr>
        <p:spPr>
          <a:xfrm>
            <a:off x="9931598" y="5513188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2" name="Shape"/>
          <p:cNvSpPr/>
          <p:nvPr/>
        </p:nvSpPr>
        <p:spPr>
          <a:xfrm>
            <a:off x="9872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3" name="Shape"/>
          <p:cNvSpPr/>
          <p:nvPr/>
        </p:nvSpPr>
        <p:spPr>
          <a:xfrm>
            <a:off x="3268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4" name="Shape"/>
          <p:cNvSpPr/>
          <p:nvPr/>
        </p:nvSpPr>
        <p:spPr>
          <a:xfrm>
            <a:off x="16535598" y="6533157"/>
            <a:ext cx="4638279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5" name="Shape"/>
          <p:cNvSpPr/>
          <p:nvPr/>
        </p:nvSpPr>
        <p:spPr>
          <a:xfrm>
            <a:off x="3327598" y="5513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6" name="Shape"/>
          <p:cNvSpPr/>
          <p:nvPr/>
        </p:nvSpPr>
        <p:spPr>
          <a:xfrm>
            <a:off x="16594335" y="5513188"/>
            <a:ext cx="4520805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7" name="A–I"/>
          <p:cNvSpPr txBox="1"/>
          <p:nvPr/>
        </p:nvSpPr>
        <p:spPr>
          <a:xfrm>
            <a:off x="4615854" y="9006033"/>
            <a:ext cx="194429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A–I</a:t>
            </a:r>
          </a:p>
        </p:txBody>
      </p:sp>
      <p:sp>
        <p:nvSpPr>
          <p:cNvPr id="798" name="J–R"/>
          <p:cNvSpPr txBox="1"/>
          <p:nvPr/>
        </p:nvSpPr>
        <p:spPr>
          <a:xfrm>
            <a:off x="11050785" y="9006033"/>
            <a:ext cx="2282430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J–R</a:t>
            </a:r>
          </a:p>
        </p:txBody>
      </p:sp>
      <p:sp>
        <p:nvSpPr>
          <p:cNvPr id="799" name="S–Z"/>
          <p:cNvSpPr txBox="1"/>
          <p:nvPr/>
        </p:nvSpPr>
        <p:spPr>
          <a:xfrm>
            <a:off x="17752527" y="9006033"/>
            <a:ext cx="235029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S–Z</a:t>
            </a:r>
          </a:p>
        </p:txBody>
      </p:sp>
    </p:spTree>
  </p:cSld>
  <p:clrMapOvr>
    <a:masterClrMapping/>
  </p:clrMapOvr>
  <p:transition spd="med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"/>
          <p:cNvSpPr/>
          <p:nvPr/>
        </p:nvSpPr>
        <p:spPr>
          <a:xfrm>
            <a:off x="9931598" y="5513188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2" name="Shape"/>
          <p:cNvSpPr/>
          <p:nvPr/>
        </p:nvSpPr>
        <p:spPr>
          <a:xfrm>
            <a:off x="9872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3" name="Shape"/>
          <p:cNvSpPr/>
          <p:nvPr/>
        </p:nvSpPr>
        <p:spPr>
          <a:xfrm>
            <a:off x="3268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4" name="Shape"/>
          <p:cNvSpPr/>
          <p:nvPr/>
        </p:nvSpPr>
        <p:spPr>
          <a:xfrm>
            <a:off x="16535598" y="6533157"/>
            <a:ext cx="4638279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5" name="Shape"/>
          <p:cNvSpPr/>
          <p:nvPr/>
        </p:nvSpPr>
        <p:spPr>
          <a:xfrm>
            <a:off x="3327598" y="5513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6" name="Shape"/>
          <p:cNvSpPr/>
          <p:nvPr/>
        </p:nvSpPr>
        <p:spPr>
          <a:xfrm>
            <a:off x="16594335" y="5513188"/>
            <a:ext cx="4520805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7" name="1–1000"/>
          <p:cNvSpPr txBox="1"/>
          <p:nvPr/>
        </p:nvSpPr>
        <p:spPr>
          <a:xfrm>
            <a:off x="4174728" y="9247333"/>
            <a:ext cx="282654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1–1000</a:t>
            </a:r>
          </a:p>
        </p:txBody>
      </p:sp>
      <p:sp>
        <p:nvSpPr>
          <p:cNvPr id="808" name="1001–2000"/>
          <p:cNvSpPr txBox="1"/>
          <p:nvPr/>
        </p:nvSpPr>
        <p:spPr>
          <a:xfrm>
            <a:off x="10100667" y="9247333"/>
            <a:ext cx="418266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1001–2000</a:t>
            </a:r>
          </a:p>
        </p:txBody>
      </p:sp>
      <p:sp>
        <p:nvSpPr>
          <p:cNvPr id="809" name="2001–3000"/>
          <p:cNvSpPr txBox="1"/>
          <p:nvPr/>
        </p:nvSpPr>
        <p:spPr>
          <a:xfrm>
            <a:off x="16836341" y="9247333"/>
            <a:ext cx="418266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2001–3000</a:t>
            </a:r>
          </a:p>
        </p:txBody>
      </p:sp>
    </p:spTree>
  </p:cSld>
  <p:clrMapOvr>
    <a:masterClrMapping/>
  </p:clrMapOvr>
  <p:transition spd="med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Shape"/>
          <p:cNvSpPr/>
          <p:nvPr/>
        </p:nvSpPr>
        <p:spPr>
          <a:xfrm>
            <a:off x="9931598" y="5513188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2" name="Shape"/>
          <p:cNvSpPr/>
          <p:nvPr/>
        </p:nvSpPr>
        <p:spPr>
          <a:xfrm>
            <a:off x="9872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3" name="Shape"/>
          <p:cNvSpPr/>
          <p:nvPr/>
        </p:nvSpPr>
        <p:spPr>
          <a:xfrm>
            <a:off x="3268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4" name="Shape"/>
          <p:cNvSpPr/>
          <p:nvPr/>
        </p:nvSpPr>
        <p:spPr>
          <a:xfrm>
            <a:off x="16535598" y="6533157"/>
            <a:ext cx="4638279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5" name="Shape"/>
          <p:cNvSpPr/>
          <p:nvPr/>
        </p:nvSpPr>
        <p:spPr>
          <a:xfrm>
            <a:off x="3327598" y="5513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6" name="Shape"/>
          <p:cNvSpPr/>
          <p:nvPr/>
        </p:nvSpPr>
        <p:spPr>
          <a:xfrm>
            <a:off x="16594335" y="5513188"/>
            <a:ext cx="4520805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Shape"/>
          <p:cNvSpPr/>
          <p:nvPr/>
        </p:nvSpPr>
        <p:spPr>
          <a:xfrm>
            <a:off x="3268860" y="6533157"/>
            <a:ext cx="4638280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9" name="Shape"/>
          <p:cNvSpPr/>
          <p:nvPr/>
        </p:nvSpPr>
        <p:spPr>
          <a:xfrm>
            <a:off x="16535598" y="6533157"/>
            <a:ext cx="4638279" cy="166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0900"/>
                </a:lnTo>
                <a:cubicBezTo>
                  <a:pt x="0" y="16803"/>
                  <a:pt x="4836" y="21600"/>
                  <a:pt x="10801" y="21600"/>
                </a:cubicBezTo>
                <a:cubicBezTo>
                  <a:pt x="16766" y="21600"/>
                  <a:pt x="21600" y="16818"/>
                  <a:pt x="21600" y="10900"/>
                </a:cubicBezTo>
                <a:lnTo>
                  <a:pt x="21600" y="0"/>
                </a:lnTo>
                <a:cubicBezTo>
                  <a:pt x="21458" y="486"/>
                  <a:pt x="21293" y="952"/>
                  <a:pt x="21097" y="1412"/>
                </a:cubicBezTo>
                <a:cubicBezTo>
                  <a:pt x="20506" y="2804"/>
                  <a:pt x="19671" y="4037"/>
                  <a:pt x="18617" y="5083"/>
                </a:cubicBezTo>
                <a:cubicBezTo>
                  <a:pt x="16520" y="7163"/>
                  <a:pt x="13745" y="8302"/>
                  <a:pt x="10801" y="8302"/>
                </a:cubicBezTo>
                <a:cubicBezTo>
                  <a:pt x="7857" y="8302"/>
                  <a:pt x="5080" y="7163"/>
                  <a:pt x="2983" y="5083"/>
                </a:cubicBezTo>
                <a:cubicBezTo>
                  <a:pt x="1929" y="4037"/>
                  <a:pt x="1099" y="2805"/>
                  <a:pt x="503" y="1412"/>
                </a:cubicBezTo>
                <a:cubicBezTo>
                  <a:pt x="307" y="954"/>
                  <a:pt x="142" y="48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20" name="Shape"/>
          <p:cNvSpPr/>
          <p:nvPr/>
        </p:nvSpPr>
        <p:spPr>
          <a:xfrm>
            <a:off x="3327598" y="5513189"/>
            <a:ext cx="4520804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21" name="Shape"/>
          <p:cNvSpPr/>
          <p:nvPr/>
        </p:nvSpPr>
        <p:spPr>
          <a:xfrm>
            <a:off x="16594335" y="5513188"/>
            <a:ext cx="4520805" cy="1539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7875" y="0"/>
                  <a:pt x="5121" y="1186"/>
                  <a:pt x="3059" y="3359"/>
                </a:cubicBezTo>
                <a:cubicBezTo>
                  <a:pt x="1114" y="5400"/>
                  <a:pt x="0" y="8117"/>
                  <a:pt x="0" y="10800"/>
                </a:cubicBezTo>
                <a:cubicBezTo>
                  <a:pt x="0" y="13483"/>
                  <a:pt x="1114" y="16200"/>
                  <a:pt x="3059" y="18241"/>
                </a:cubicBezTo>
                <a:cubicBezTo>
                  <a:pt x="5121" y="20398"/>
                  <a:pt x="7875" y="21600"/>
                  <a:pt x="10801" y="21600"/>
                </a:cubicBezTo>
                <a:cubicBezTo>
                  <a:pt x="13727" y="21600"/>
                  <a:pt x="16477" y="20414"/>
                  <a:pt x="18539" y="18241"/>
                </a:cubicBezTo>
                <a:cubicBezTo>
                  <a:pt x="20484" y="16200"/>
                  <a:pt x="21600" y="13483"/>
                  <a:pt x="21600" y="10800"/>
                </a:cubicBezTo>
                <a:cubicBezTo>
                  <a:pt x="21600" y="8117"/>
                  <a:pt x="20484" y="5400"/>
                  <a:pt x="18539" y="3359"/>
                </a:cubicBezTo>
                <a:cubicBezTo>
                  <a:pt x="16477" y="1202"/>
                  <a:pt x="13727" y="0"/>
                  <a:pt x="108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Access Control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Access Control</a:t>
            </a:r>
          </a:p>
        </p:txBody>
      </p:sp>
    </p:spTree>
  </p:cSld>
  <p:clrMapOvr>
    <a:masterClrMapping/>
  </p:clrMapOvr>
  <p:transition spd="med"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CREATE USER …;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 USER …;</a:t>
            </a:r>
          </a:p>
        </p:txBody>
      </p:sp>
    </p:spTree>
  </p:cSld>
  <p:clrMapOvr>
    <a:masterClrMapping/>
  </p:clrMapOvr>
  <p:transition spd="med"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RANT privilege, … TO user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GRANT privilege, … TO user;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REVOKE privilege, … FROM user;</a:t>
            </a:r>
          </a:p>
        </p:txBody>
      </p:sp>
    </p:spTree>
  </p:cSld>
  <p:clrMapOvr>
    <a:masterClrMapping/>
  </p:clrMapOvr>
  <p:transition spd="med"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ALL…"/>
          <p:cNvSpPr txBox="1"/>
          <p:nvPr/>
        </p:nvSpPr>
        <p:spPr>
          <a:xfrm>
            <a:off x="1270000" y="-1"/>
            <a:ext cx="21971000" cy="137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ALL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INSERT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UPDATE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DELETE</a:t>
            </a:r>
          </a:p>
          <a:p>
            <a:pPr algn="l" defTabSz="825500">
              <a:lnSpc>
                <a:spcPct val="13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SQL Injection Attack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SQL Injection Attacks</a:t>
            </a:r>
          </a:p>
        </p:txBody>
      </p:sp>
    </p:spTree>
  </p:cSld>
  <p:clrMapOvr>
    <a:masterClrMapping/>
  </p:clrMapOvr>
  <p:transition spd="med"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SELECT `id` FROM `user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`id` FROM `users`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`username` = '…'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AND `password` = '…';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REATE TABLE &quot;card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"cards"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SELECT `id` FROM `user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`id` FROM `users`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`username` = 'Carter'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AND `password` = '…';</a:t>
            </a:r>
          </a:p>
        </p:txBody>
      </p:sp>
    </p:spTree>
  </p:cSld>
  <p:clrMapOvr>
    <a:masterClrMapping/>
  </p:clrMapOvr>
  <p:transition spd="med"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SELECT `id` FROM `user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`id` FROM `users`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`username` = 'Carter'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AND `password` = 'password';</a:t>
            </a:r>
          </a:p>
        </p:txBody>
      </p:sp>
    </p:spTree>
  </p:cSld>
  <p:clrMapOvr>
    <a:masterClrMapping/>
  </p:clrMapOvr>
  <p:transition spd="med"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SELECT `id` FROM `user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`id` FROM `users`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`username` = 'Carter'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AND `password` = '…';</a:t>
            </a:r>
          </a:p>
        </p:txBody>
      </p:sp>
    </p:spTree>
  </p:cSld>
  <p:clrMapOvr>
    <a:masterClrMapping/>
  </p:clrMapOvr>
  <p:transition spd="med"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SELECT `id` FROM `users`…"/>
          <p:cNvSpPr txBox="1"/>
          <p:nvPr/>
        </p:nvSpPr>
        <p:spPr>
          <a:xfrm>
            <a:off x="1206500" y="1414741"/>
            <a:ext cx="23433286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`id` FROM `users`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`username` = 'Carter'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AND `password` = '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password' 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OR '1' = '1</a:t>
            </a:r>
            <a:r>
              <a:t>';</a:t>
            </a:r>
          </a:p>
        </p:txBody>
      </p:sp>
    </p:spTree>
  </p:cSld>
  <p:clrMapOvr>
    <a:masterClrMapping/>
  </p:clrMapOvr>
  <p:transition spd="med"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SELECT `balance` FROM `account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`balance` FROM `accounts`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`id` = …;</a:t>
            </a:r>
          </a:p>
        </p:txBody>
      </p:sp>
    </p:spTree>
  </p:cSld>
  <p:clrMapOvr>
    <a:masterClrMapping/>
  </p:clrMapOvr>
  <p:transition spd="med"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SELECT `balance` FROM `account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`balance` FROM `accounts`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`id` = 123456789;</a:t>
            </a:r>
          </a:p>
        </p:txBody>
      </p:sp>
    </p:spTree>
  </p:cSld>
  <p:clrMapOvr>
    <a:masterClrMapping/>
  </p:clrMapOvr>
  <p:transition spd="med"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ELECT `balance` FROM `account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`balance` FROM `accounts`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`id` = …;</a:t>
            </a:r>
          </a:p>
        </p:txBody>
      </p:sp>
    </p:spTree>
  </p:cSld>
  <p:clrMapOvr>
    <a:masterClrMapping/>
  </p:clrMapOvr>
  <p:transition spd="med"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SELECT `balance` FROM `account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`balance` FROM `accounts`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`id` =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123456789 UNION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SELECT `id` FROM `accounts`</a:t>
            </a:r>
            <a:r>
              <a:t>;</a:t>
            </a:r>
          </a:p>
        </p:txBody>
      </p:sp>
    </p:spTree>
  </p:cSld>
  <p:clrMapOvr>
    <a:masterClrMapping/>
  </p:clrMapOvr>
  <p:transition spd="med"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Prepared Statemen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Prepared Statements</a:t>
            </a:r>
          </a:p>
        </p:txBody>
      </p:sp>
    </p:spTree>
  </p:cSld>
  <p:clrMapOvr>
    <a:masterClrMapping/>
  </p:clrMapOvr>
  <p:transition spd="med"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PREPARE name FROM statement;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PREPARE name FROM statement;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REATE TABLE `cards`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cards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id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id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SELECT `balance` FROM `accounts`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`balance` FROM `accounts`</a:t>
            </a:r>
          </a:p>
          <a:p>
            <a: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`id` = ?;</a:t>
            </a:r>
          </a:p>
        </p:txBody>
      </p:sp>
    </p:spTree>
  </p:cSld>
  <p:clrMapOvr>
    <a:masterClrMapping/>
  </p:clrMapOvr>
  <p:transition spd="med"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EXECUTE name USING value0, …;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EXECUTE name USING value0, …;</a:t>
            </a:r>
          </a:p>
        </p:txBody>
      </p:sp>
    </p:spTree>
  </p:cSld>
  <p:clrMapOvr>
    <a:masterClrMapping/>
  </p:clrMapOvr>
  <p:transition spd="med"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Querying…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Querying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Relating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Designing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Writing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Viewing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Optimizing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Scaling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9" grpId="1" build="p" bldLvl="5" animBg="1" advAuto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862" name="Scal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Scaling</a:t>
            </a:r>
          </a:p>
        </p:txBody>
      </p:sp>
      <p:sp>
        <p:nvSpPr>
          <p:cNvPr id="863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REATE TABLE `cards`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`cards`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`id`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INT</a:t>
            </a:r>
            <a:r>
              <a:t>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KEY(`id`)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REATE TABLE `cards`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`cards`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`id` INT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AUTO_INCREMENT</a:t>
            </a:r>
            <a:r>
              <a:t>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KEY(`id`)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tring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Strings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calability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Scalability</a:t>
            </a:r>
          </a:p>
        </p:txBody>
      </p:sp>
      <p:sp>
        <p:nvSpPr>
          <p:cNvPr id="163" name="Ability to increase or decrease capacity to meet demand"/>
          <p:cNvSpPr txBox="1"/>
          <p:nvPr/>
        </p:nvSpPr>
        <p:spPr>
          <a:xfrm>
            <a:off x="1270000" y="6934266"/>
            <a:ext cx="16508686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Ability to increase or decrease capacity to meet demand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HAR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CHAR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VARCHAR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HAR(M)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CHAR(M)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VARCHAR(M)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TEXT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INYTEXT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TINYTEXT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TEXT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MEDIUMTEXT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LONGTEXT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BLOB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BLOB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ENUM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ENUM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SET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REATE TABLE `stations`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stations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id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name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line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id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REATE TABLE `stations`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`stations`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`id`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INT AUTO_INCREMENT</a:t>
            </a:r>
            <a:r>
              <a:t>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`name`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`line`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KEY(`id`)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REATE TABLE `stations` (…"/>
          <p:cNvSpPr txBox="1"/>
          <p:nvPr/>
        </p:nvSpPr>
        <p:spPr>
          <a:xfrm>
            <a:off x="1206500" y="1414741"/>
            <a:ext cx="24384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`stations`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`id` INT AUTO_INCREMENT,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`name`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VARCHAR(32)</a:t>
            </a:r>
            <a:r>
              <a:t> NOT NULL …,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`line`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KEY(`id`)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MySQL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MySQL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PostgreSQL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REATE TABLE `stations` (…"/>
          <p:cNvSpPr txBox="1"/>
          <p:nvPr/>
        </p:nvSpPr>
        <p:spPr>
          <a:xfrm>
            <a:off x="1206500" y="1414741"/>
            <a:ext cx="24384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`stations`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`id` INT AUTO_INCREMENT,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`name` VARCHAR(32) NOT NULL …,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`line`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ENUM('blue', …)</a:t>
            </a:r>
            <a:r>
              <a:t>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KEY(`id`)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REATE TABLE &quot;swipes&quot;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TEXT NOT NULL CHECK("type" IN ('enter', …)),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Dates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DAT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DATETIME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TIMESTAMP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YEAR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DAT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TIME(fsp)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DATETIME(fsp)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TIMESTAMP(fsp)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YEAR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Real Number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Real Numbers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" name="Table 1"/>
          <p:cNvGraphicFramePr/>
          <p:nvPr/>
        </p:nvGraphicFramePr>
        <p:xfrm>
          <a:off x="1267040" y="4572000"/>
          <a:ext cx="8264844" cy="4572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088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FLOAT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DOUBLE PRECISION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Floating-Point Imprecisio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Floating-Point Imprecision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Fixed Precisio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Fixed Precision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DECIMAL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Screenshot 2023-04-11 at 6.47.52 PM.png" descr="Screenshot 2023-04-11 at 6.47.52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58" y="63846"/>
            <a:ext cx="13663277" cy="135883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DECIMAL(M,D)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DECIMAL(M,D)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DECIMAL(5,2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DECIMAL(5,2)</a:t>
            </a:r>
          </a:p>
        </p:txBody>
      </p:sp>
      <p:sp>
        <p:nvSpPr>
          <p:cNvPr id="246" name="999.99"/>
          <p:cNvSpPr txBox="1"/>
          <p:nvPr/>
        </p:nvSpPr>
        <p:spPr>
          <a:xfrm>
            <a:off x="15279138" y="3772825"/>
            <a:ext cx="3843339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999.99</a:t>
            </a:r>
          </a:p>
        </p:txBody>
      </p:sp>
      <p:sp>
        <p:nvSpPr>
          <p:cNvPr id="247" name="-999.99"/>
          <p:cNvSpPr txBox="1"/>
          <p:nvPr/>
        </p:nvSpPr>
        <p:spPr>
          <a:xfrm>
            <a:off x="15076137" y="8381074"/>
            <a:ext cx="424934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-999.99</a:t>
            </a:r>
          </a:p>
        </p:txBody>
      </p:sp>
      <p:cxnSp>
        <p:nvCxnSpPr>
          <p:cNvPr id="248" name="Connection Line"/>
          <p:cNvCxnSpPr>
            <a:cxnSpLocks/>
            <a:stCxn id="247" idx="0"/>
            <a:endCxn id="246" idx="2"/>
          </p:cNvCxnSpPr>
          <p:nvPr/>
        </p:nvCxnSpPr>
        <p:spPr>
          <a:xfrm flipV="1">
            <a:off x="17200808" y="5334926"/>
            <a:ext cx="0" cy="3046148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DECIMAL(5,2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DECIMAL(5,2)</a:t>
            </a:r>
          </a:p>
        </p:txBody>
      </p:sp>
      <p:sp>
        <p:nvSpPr>
          <p:cNvPr id="251" name="999.99"/>
          <p:cNvSpPr txBox="1"/>
          <p:nvPr/>
        </p:nvSpPr>
        <p:spPr>
          <a:xfrm>
            <a:off x="15279138" y="3772825"/>
            <a:ext cx="3843339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999.99</a:t>
            </a:r>
          </a:p>
        </p:txBody>
      </p:sp>
      <p:sp>
        <p:nvSpPr>
          <p:cNvPr id="252" name="-999.99"/>
          <p:cNvSpPr txBox="1"/>
          <p:nvPr/>
        </p:nvSpPr>
        <p:spPr>
          <a:xfrm>
            <a:off x="15076137" y="8381074"/>
            <a:ext cx="424934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-999.99</a:t>
            </a:r>
          </a:p>
        </p:txBody>
      </p:sp>
      <p:cxnSp>
        <p:nvCxnSpPr>
          <p:cNvPr id="253" name="Connection Line"/>
          <p:cNvCxnSpPr>
            <a:cxnSpLocks/>
            <a:stCxn id="252" idx="0"/>
            <a:endCxn id="251" idx="2"/>
          </p:cNvCxnSpPr>
          <p:nvPr/>
        </p:nvCxnSpPr>
        <p:spPr>
          <a:xfrm flipV="1">
            <a:off x="17200808" y="5334926"/>
            <a:ext cx="0" cy="3046148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54" name="Line"/>
          <p:cNvSpPr/>
          <p:nvPr/>
        </p:nvSpPr>
        <p:spPr>
          <a:xfrm>
            <a:off x="6063682" y="7720661"/>
            <a:ext cx="696052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DECIMAL(6,2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DECIMAL(6,2)</a:t>
            </a:r>
          </a:p>
        </p:txBody>
      </p:sp>
      <p:sp>
        <p:nvSpPr>
          <p:cNvPr id="257" name="9999.99"/>
          <p:cNvSpPr txBox="1"/>
          <p:nvPr/>
        </p:nvSpPr>
        <p:spPr>
          <a:xfrm>
            <a:off x="14940108" y="2502825"/>
            <a:ext cx="4521399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9999.99</a:t>
            </a:r>
          </a:p>
        </p:txBody>
      </p:sp>
      <p:sp>
        <p:nvSpPr>
          <p:cNvPr id="258" name="-9999.99"/>
          <p:cNvSpPr txBox="1"/>
          <p:nvPr/>
        </p:nvSpPr>
        <p:spPr>
          <a:xfrm>
            <a:off x="14737106" y="9651074"/>
            <a:ext cx="4927403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-9999.99</a:t>
            </a:r>
          </a:p>
        </p:txBody>
      </p:sp>
      <p:cxnSp>
        <p:nvCxnSpPr>
          <p:cNvPr id="259" name="Connection Line"/>
          <p:cNvCxnSpPr>
            <a:cxnSpLocks/>
            <a:stCxn id="258" idx="0"/>
          </p:cNvCxnSpPr>
          <p:nvPr/>
        </p:nvCxnSpPr>
        <p:spPr>
          <a:xfrm flipV="1">
            <a:off x="17200808" y="4221271"/>
            <a:ext cx="0" cy="5429803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60" name="Line"/>
          <p:cNvSpPr/>
          <p:nvPr/>
        </p:nvSpPr>
        <p:spPr>
          <a:xfrm>
            <a:off x="6063682" y="7720661"/>
            <a:ext cx="696052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DECIMAL(7,2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DECIMAL(7,2)</a:t>
            </a:r>
          </a:p>
        </p:txBody>
      </p:sp>
      <p:sp>
        <p:nvSpPr>
          <p:cNvPr id="263" name="99999.99"/>
          <p:cNvSpPr txBox="1"/>
          <p:nvPr/>
        </p:nvSpPr>
        <p:spPr>
          <a:xfrm>
            <a:off x="14601077" y="1232825"/>
            <a:ext cx="519946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99999.99</a:t>
            </a:r>
          </a:p>
        </p:txBody>
      </p:sp>
      <p:sp>
        <p:nvSpPr>
          <p:cNvPr id="264" name="-99999.99"/>
          <p:cNvSpPr txBox="1"/>
          <p:nvPr/>
        </p:nvSpPr>
        <p:spPr>
          <a:xfrm>
            <a:off x="14398076" y="10921074"/>
            <a:ext cx="5605463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-99999.99</a:t>
            </a:r>
          </a:p>
        </p:txBody>
      </p:sp>
      <p:cxnSp>
        <p:nvCxnSpPr>
          <p:cNvPr id="265" name="Connection Line"/>
          <p:cNvCxnSpPr>
            <a:cxnSpLocks/>
            <a:stCxn id="264" idx="0"/>
            <a:endCxn id="263" idx="2"/>
          </p:cNvCxnSpPr>
          <p:nvPr/>
        </p:nvCxnSpPr>
        <p:spPr>
          <a:xfrm flipV="1">
            <a:off x="17200808" y="2794926"/>
            <a:ext cx="0" cy="8126148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66" name="Line"/>
          <p:cNvSpPr/>
          <p:nvPr/>
        </p:nvSpPr>
        <p:spPr>
          <a:xfrm>
            <a:off x="6063682" y="7720661"/>
            <a:ext cx="696052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DECIMAL(7,2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DECIMAL(7,2)</a:t>
            </a:r>
          </a:p>
        </p:txBody>
      </p:sp>
      <p:sp>
        <p:nvSpPr>
          <p:cNvPr id="269" name="99999.99"/>
          <p:cNvSpPr txBox="1"/>
          <p:nvPr/>
        </p:nvSpPr>
        <p:spPr>
          <a:xfrm>
            <a:off x="14601077" y="1232825"/>
            <a:ext cx="519946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99999.99</a:t>
            </a:r>
          </a:p>
        </p:txBody>
      </p:sp>
      <p:sp>
        <p:nvSpPr>
          <p:cNvPr id="270" name="-99999.99"/>
          <p:cNvSpPr txBox="1"/>
          <p:nvPr/>
        </p:nvSpPr>
        <p:spPr>
          <a:xfrm>
            <a:off x="14398076" y="10921074"/>
            <a:ext cx="5605463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-99999.99</a:t>
            </a:r>
          </a:p>
        </p:txBody>
      </p:sp>
      <p:cxnSp>
        <p:nvCxnSpPr>
          <p:cNvPr id="271" name="Connection Line"/>
          <p:cNvCxnSpPr>
            <a:cxnSpLocks/>
            <a:stCxn id="270" idx="0"/>
          </p:cNvCxnSpPr>
          <p:nvPr/>
        </p:nvCxnSpPr>
        <p:spPr>
          <a:xfrm flipH="1" flipV="1">
            <a:off x="17200807" y="2968668"/>
            <a:ext cx="1" cy="7952406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72" name="Line"/>
          <p:cNvSpPr/>
          <p:nvPr/>
        </p:nvSpPr>
        <p:spPr>
          <a:xfrm>
            <a:off x="7333682" y="7720661"/>
            <a:ext cx="696051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DECIMAL(7,3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DECIMAL(7,3)</a:t>
            </a:r>
          </a:p>
        </p:txBody>
      </p:sp>
      <p:sp>
        <p:nvSpPr>
          <p:cNvPr id="275" name="9999.999"/>
          <p:cNvSpPr txBox="1"/>
          <p:nvPr/>
        </p:nvSpPr>
        <p:spPr>
          <a:xfrm>
            <a:off x="14601077" y="2502825"/>
            <a:ext cx="519946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9999.999</a:t>
            </a:r>
          </a:p>
        </p:txBody>
      </p:sp>
      <p:sp>
        <p:nvSpPr>
          <p:cNvPr id="276" name="-9999.999"/>
          <p:cNvSpPr txBox="1"/>
          <p:nvPr/>
        </p:nvSpPr>
        <p:spPr>
          <a:xfrm>
            <a:off x="14398076" y="9651074"/>
            <a:ext cx="5605463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-9999.999</a:t>
            </a:r>
          </a:p>
        </p:txBody>
      </p:sp>
      <p:cxnSp>
        <p:nvCxnSpPr>
          <p:cNvPr id="277" name="Connection Line"/>
          <p:cNvCxnSpPr>
            <a:cxnSpLocks/>
            <a:stCxn id="276" idx="0"/>
          </p:cNvCxnSpPr>
          <p:nvPr/>
        </p:nvCxnSpPr>
        <p:spPr>
          <a:xfrm flipH="1" flipV="1">
            <a:off x="17200807" y="4647156"/>
            <a:ext cx="1" cy="5003918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78" name="Line"/>
          <p:cNvSpPr/>
          <p:nvPr/>
        </p:nvSpPr>
        <p:spPr>
          <a:xfrm>
            <a:off x="7333682" y="7720661"/>
            <a:ext cx="696051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DECIMAL(7,4)"/>
          <p:cNvSpPr txBox="1"/>
          <p:nvPr/>
        </p:nvSpPr>
        <p:spPr>
          <a:xfrm>
            <a:off x="1206500" y="1414741"/>
            <a:ext cx="864939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DECIMAL(7,4)</a:t>
            </a:r>
          </a:p>
        </p:txBody>
      </p:sp>
      <p:sp>
        <p:nvSpPr>
          <p:cNvPr id="281" name="999.9999"/>
          <p:cNvSpPr txBox="1"/>
          <p:nvPr/>
        </p:nvSpPr>
        <p:spPr>
          <a:xfrm>
            <a:off x="14601077" y="3772825"/>
            <a:ext cx="5199461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999.9999</a:t>
            </a:r>
          </a:p>
        </p:txBody>
      </p:sp>
      <p:sp>
        <p:nvSpPr>
          <p:cNvPr id="282" name="-999.9999"/>
          <p:cNvSpPr txBox="1"/>
          <p:nvPr/>
        </p:nvSpPr>
        <p:spPr>
          <a:xfrm>
            <a:off x="14398076" y="8381074"/>
            <a:ext cx="5605463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-999.9999</a:t>
            </a:r>
          </a:p>
        </p:txBody>
      </p:sp>
      <p:cxnSp>
        <p:nvCxnSpPr>
          <p:cNvPr id="283" name="Connection Line"/>
          <p:cNvCxnSpPr>
            <a:cxnSpLocks/>
            <a:stCxn id="282" idx="0"/>
          </p:cNvCxnSpPr>
          <p:nvPr/>
        </p:nvCxnSpPr>
        <p:spPr>
          <a:xfrm flipH="1" flipV="1">
            <a:off x="17200807" y="5160723"/>
            <a:ext cx="1" cy="322035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  <a:tailEnd type="triangle"/>
          </a:ln>
        </p:spPr>
      </p:cxnSp>
      <p:sp>
        <p:nvSpPr>
          <p:cNvPr id="284" name="Line"/>
          <p:cNvSpPr/>
          <p:nvPr/>
        </p:nvSpPr>
        <p:spPr>
          <a:xfrm>
            <a:off x="7333682" y="7720661"/>
            <a:ext cx="696051" cy="1"/>
          </a:xfrm>
          <a:prstGeom prst="line">
            <a:avLst/>
          </a:prstGeom>
          <a:ln w="127000">
            <a:solidFill>
              <a:schemeClr val="accent4">
                <a:hueOff val="475731"/>
                <a:satOff val="-4338"/>
                <a:lumOff val="1018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REATE TABLE &quot;swipes&quot;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TEXT NOT NULL CHECK("type" IN ('enter', …)),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REATE TABLE `swipes`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swipes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type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TEXT NOT NULL CHECK(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type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IN ('enter', …)),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datetime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amount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NUMERIC NOT NULL CHECK(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amount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`</a:t>
            </a:r>
            <a:r>
              <a:t>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charliecard_edit.png" descr="charliecard_edi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345" y="1701459"/>
            <a:ext cx="16326009" cy="10313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REATE TABLE `swipes`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`swipes`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`type`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ENUM('enter', …)</a:t>
            </a:r>
            <a:r>
              <a:t>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`datetime`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`amount` NUMERIC NOT NULL CHECK(`amount`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REATE TABLE `swipes` (…"/>
          <p:cNvSpPr txBox="1"/>
          <p:nvPr/>
        </p:nvSpPr>
        <p:spPr>
          <a:xfrm>
            <a:off x="1267221" y="1414741"/>
            <a:ext cx="2313454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`swipes`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`type` ENUM('enter', …)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`datetime`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DATETIME</a:t>
            </a:r>
            <a:r>
              <a:t>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`amount` NUMERIC NOT NULL CHECK(`amount`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REATE TABLE `swipes` (…"/>
          <p:cNvSpPr txBox="1"/>
          <p:nvPr/>
        </p:nvSpPr>
        <p:spPr>
          <a:xfrm>
            <a:off x="1267221" y="1414741"/>
            <a:ext cx="2313454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`swipes`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`type` ENUM('enter', …)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`datetime` DATETIME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`amount`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DECIMAL(5,2)</a:t>
            </a:r>
            <a:r>
              <a:t> NOT NULL CHECK(`amount`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Altering Tabl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Altering Tables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creenshot 2023-04-11 at 6.47.52 PM.png" descr="Screenshot 2023-04-11 at 6.47.52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58" y="63846"/>
            <a:ext cx="13663277" cy="135883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ALTER TABLE 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ALTER TABLE …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ALTER TABLE …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ALTER TABLE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MODIFY …;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tored Procedur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Stored Procedures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mfa.png" descr="mf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798" y="-1"/>
            <a:ext cx="20088403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" name="Table 1"/>
          <p:cNvGraphicFramePr/>
          <p:nvPr/>
        </p:nvGraphicFramePr>
        <p:xfrm>
          <a:off x="7104623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3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creenshot 2023-04-11 at 9.04.04 PM.png" descr="Screenshot 2023-04-11 at 9.04.0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858" y="603250"/>
            <a:ext cx="3424278" cy="12509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" name="Table 1"/>
          <p:cNvGraphicFramePr/>
          <p:nvPr/>
        </p:nvGraphicFramePr>
        <p:xfrm>
          <a:off x="7104623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6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ELECT * FROM &quot;collections&quot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* FROM "collections"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"deleted" = 0;</a:t>
            </a: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" name="Table 1"/>
          <p:cNvGraphicFramePr/>
          <p:nvPr/>
        </p:nvGraphicFramePr>
        <p:xfrm>
          <a:off x="1445822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1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22" name="Table 1-1"/>
          <p:cNvGraphicFramePr/>
          <p:nvPr/>
        </p:nvGraphicFramePr>
        <p:xfrm>
          <a:off x="14859505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3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" name="Table 1"/>
          <p:cNvGraphicFramePr/>
          <p:nvPr/>
        </p:nvGraphicFramePr>
        <p:xfrm>
          <a:off x="1445822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26" name="Table 1-1"/>
          <p:cNvGraphicFramePr/>
          <p:nvPr/>
        </p:nvGraphicFramePr>
        <p:xfrm>
          <a:off x="14859505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328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" name="Table 1"/>
          <p:cNvGraphicFramePr/>
          <p:nvPr/>
        </p:nvGraphicFramePr>
        <p:xfrm>
          <a:off x="1445822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31" name="Table 1-1"/>
          <p:cNvGraphicFramePr/>
          <p:nvPr/>
        </p:nvGraphicFramePr>
        <p:xfrm>
          <a:off x="14859505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2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333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REATE PROCEDURE name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PROCEDURE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CREATE PROCEDURE nam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PROCEDURE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CREATE PROCEDURE nam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PROCEDURE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CREATE PROCEDURE nam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PROCEDURE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REATE PROCEDURE name(parameters)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PROCEDURE name(parameters)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yp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Types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IF, ELSEIF, ELSE…"/>
          <p:cNvSpPr txBox="1"/>
          <p:nvPr/>
        </p:nvSpPr>
        <p:spPr>
          <a:xfrm>
            <a:off x="1206500" y="63977"/>
            <a:ext cx="21971000" cy="137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IF, ELSEIF, ELSE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LOOP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REPEAT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WHILE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ostgreSQL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PostgreSQL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CREATE TABLE &quot;card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"cards"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Integer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Integers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" name="Table 1"/>
          <p:cNvGraphicFramePr/>
          <p:nvPr/>
        </p:nvGraphicFramePr>
        <p:xfrm>
          <a:off x="3926788" y="3810000"/>
          <a:ext cx="20298355" cy="9271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8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Minimum Value </a:t>
                      </a:r>
                      <a:br/>
                      <a:r>
                        <a:rPr sz="3200"/>
                        <a:t>(Signed)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Maximum Value </a:t>
                      </a:r>
                      <a:br/>
                      <a:r>
                        <a:rPr sz="3200"/>
                        <a:t>(Signed)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-32.768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32.767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-2.147.483.648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2.147.483.647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-2</a:t>
                      </a:r>
                      <a:r>
                        <a:rPr baseline="31999"/>
                        <a:t>63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</a:t>
                      </a:r>
                      <a:r>
                        <a:rPr baseline="31999"/>
                        <a:t>63 </a:t>
                      </a:r>
                      <a:r>
                        <a:t>- 1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" name="Table 1"/>
          <p:cNvGraphicFramePr/>
          <p:nvPr/>
        </p:nvGraphicFramePr>
        <p:xfrm>
          <a:off x="3926788" y="3810000"/>
          <a:ext cx="20298355" cy="9271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8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8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5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Data Type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Size </a:t>
                      </a:r>
                      <a:br/>
                      <a:r>
                        <a:rPr sz="3200"/>
                        <a:t>(in Bytes)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Minimum Value </a:t>
                      </a:r>
                      <a:br/>
                      <a:r>
                        <a:rPr sz="3200"/>
                        <a:t>(Unsigned)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Maximum Value </a:t>
                      </a:r>
                      <a:br/>
                      <a:r>
                        <a:rPr sz="3200"/>
                        <a:t>(Unsigned)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SMALLINT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65.535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4.294.967.295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BIGINT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t>2</a:t>
                      </a:r>
                      <a:r>
                        <a:rPr baseline="31999"/>
                        <a:t>64 </a:t>
                      </a:r>
                      <a:r>
                        <a:t>- 1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MALLSERIAL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SMALLSERIAL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SERIAL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BIGSERIAL</a:t>
            </a:r>
          </a:p>
        </p:txBody>
      </p: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REATE TABLE &quot;card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"cards"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CREATE TABLE &quot;card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"cards"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SERIAL</a:t>
            </a:r>
            <a:r>
              <a:t>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REATE TABLE &quot;card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"cards"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INTEGER,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SERIAL</a:t>
            </a:r>
            <a:r>
              <a:t>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TEXT NOT NULL UNIQUE,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SERIAL,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VARCHAR(32)</a:t>
            </a:r>
            <a:r>
              <a:t> NOT NULL …,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TEXT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CREATE TABLE &quot;stations&quot;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"stations" (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"id" SERIAL,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"name" VARCHAR(32) NOT NULL …,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"line"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VARCHAR(32)</a:t>
            </a:r>
            <a:r>
              <a:t> NOT NULL,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PRIMARY KEY("id")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REATE TABLE &quot;swipes&quot;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TEXT NOT NULL CHECK("type" IN ('enter', …)),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ENUM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ENUM</a:t>
            </a:r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CREATE TYPE &quot;swipe_type&quot;…"/>
          <p:cNvSpPr txBox="1"/>
          <p:nvPr/>
        </p:nvSpPr>
        <p:spPr>
          <a:xfrm>
            <a:off x="1206500" y="1414741"/>
            <a:ext cx="22759293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TYPE "swipe_type"</a:t>
            </a:r>
          </a:p>
          <a:p>
            <a: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AS ENUM ('enter', 'exit', 'deposit');</a:t>
            </a:r>
          </a:p>
        </p:txBody>
      </p:sp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Dates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</a:t>
            </a:r>
          </a:p>
        </p:txBody>
      </p:sp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IMESTAMP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TIMESTAMP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INTERVAL</a:t>
            </a:r>
          </a:p>
        </p:txBody>
      </p:sp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TIMESTAMP(p)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TIMESTAMP(p)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TIME(p)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INTERVAL(p)</a:t>
            </a:r>
          </a:p>
        </p:txBody>
      </p:sp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Real Number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Real Numbers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Integer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Integers</a:t>
            </a:r>
          </a:p>
        </p:txBody>
      </p:sp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MONEY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MONEY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NUMERIC(precision,scale)</a:t>
            </a:r>
          </a:p>
        </p:txBody>
      </p:sp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CREATE TABLE &quot;swipes&quot; (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TEXT NOT NULL CHECK("type" IN ('enter', …)),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REATE TYPE &quot;swipe_type&quot; AS ENUM('enter, …);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CREATE TYPE "swipe_type" AS ENUM('enter, …);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"swipe_type"</a:t>
            </a:r>
            <a:r>
              <a:t>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NUMERIC NOT NULL DEFAULT CURRENT_TIMESTAMP,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CREATE TYPE &quot;swipe_type&quot; AS ENUM('enter, …);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TYPE "swipe_type" AS ENUM('enter, …);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"swipe_type"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TIMESTAMP</a:t>
            </a:r>
            <a:r>
              <a:t> NOT NULL DEFAULT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now()</a:t>
            </a:r>
            <a:r>
              <a:t>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NUMERIC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REATE TYPE &quot;swipe_type&quot; AS ENUM('enter, …);…"/>
          <p:cNvSpPr txBox="1"/>
          <p:nvPr/>
        </p:nvSpPr>
        <p:spPr>
          <a:xfrm>
            <a:off x="1267221" y="1414741"/>
            <a:ext cx="22713158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TYPE "swipe_type" AS ENUM('enter, …);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TABLE "swipes" (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"type" "swipe_type" NOT NULL,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"datetime" TIMESTAMP NOT NULL DEFAULT now(),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"amount" </a:t>
            </a:r>
            <a:r>
              <a:rPr>
                <a:solidFill>
                  <a:schemeClr val="accent4">
                    <a:hueOff val="475731"/>
                    <a:satOff val="-4338"/>
                    <a:lumOff val="10182"/>
                  </a:schemeClr>
                </a:solidFill>
              </a:rPr>
              <a:t>NUMERIC(5,2)</a:t>
            </a:r>
            <a:r>
              <a:t> NOT NULL CHECK("amount" != 0),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</a:t>
            </a:r>
          </a:p>
          <a:p>
            <a:pPr algn="l" defTabSz="825500">
              <a:lnSpc>
                <a:spcPct val="110000"/>
              </a:lnSpc>
              <a:defRPr sz="61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100 reads/minute…"/>
          <p:cNvSpPr txBox="1"/>
          <p:nvPr/>
        </p:nvSpPr>
        <p:spPr>
          <a:xfrm>
            <a:off x="10120152" y="1415893"/>
            <a:ext cx="1017643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100 reads/minute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50 writes/minute</a:t>
            </a:r>
          </a:p>
        </p:txBody>
      </p:sp>
      <p:grpSp>
        <p:nvGrpSpPr>
          <p:cNvPr id="400" name="Group"/>
          <p:cNvGrpSpPr/>
          <p:nvPr/>
        </p:nvGrpSpPr>
        <p:grpSpPr>
          <a:xfrm>
            <a:off x="4087418" y="4370189"/>
            <a:ext cx="4638279" cy="4975623"/>
            <a:chOff x="0" y="0"/>
            <a:chExt cx="4638278" cy="4975622"/>
          </a:xfrm>
        </p:grpSpPr>
        <p:sp>
          <p:nvSpPr>
            <p:cNvPr id="396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7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8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99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1,000 reads/minute…"/>
          <p:cNvSpPr txBox="1"/>
          <p:nvPr/>
        </p:nvSpPr>
        <p:spPr>
          <a:xfrm>
            <a:off x="10120152" y="1415893"/>
            <a:ext cx="1017643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1,000 reads/minute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500 writes/minute</a:t>
            </a:r>
          </a:p>
        </p:txBody>
      </p:sp>
      <p:grpSp>
        <p:nvGrpSpPr>
          <p:cNvPr id="407" name="Group"/>
          <p:cNvGrpSpPr/>
          <p:nvPr/>
        </p:nvGrpSpPr>
        <p:grpSpPr>
          <a:xfrm>
            <a:off x="4087418" y="4370189"/>
            <a:ext cx="4638279" cy="4975623"/>
            <a:chOff x="0" y="0"/>
            <a:chExt cx="4638278" cy="4975622"/>
          </a:xfrm>
        </p:grpSpPr>
        <p:sp>
          <p:nvSpPr>
            <p:cNvPr id="403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4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5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6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12" name="Group"/>
          <p:cNvGrpSpPr/>
          <p:nvPr/>
        </p:nvGrpSpPr>
        <p:grpSpPr>
          <a:xfrm>
            <a:off x="4087418" y="4370189"/>
            <a:ext cx="4638279" cy="4975622"/>
            <a:chOff x="0" y="0"/>
            <a:chExt cx="4638278" cy="4975621"/>
          </a:xfrm>
        </p:grpSpPr>
        <p:sp>
          <p:nvSpPr>
            <p:cNvPr id="408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9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0" name="Shape"/>
            <p:cNvSpPr/>
            <p:nvPr/>
          </p:nvSpPr>
          <p:spPr>
            <a:xfrm>
              <a:off x="0" y="2162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1" name="Shape"/>
            <p:cNvSpPr/>
            <p:nvPr/>
          </p:nvSpPr>
          <p:spPr>
            <a:xfrm>
              <a:off x="0" y="3305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10,000 reads/minute…"/>
          <p:cNvSpPr txBox="1"/>
          <p:nvPr/>
        </p:nvSpPr>
        <p:spPr>
          <a:xfrm>
            <a:off x="10120152" y="1415893"/>
            <a:ext cx="1017643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10,000 reads/minute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5,000 writes/minute</a:t>
            </a:r>
          </a:p>
        </p:txBody>
      </p:sp>
      <p:grpSp>
        <p:nvGrpSpPr>
          <p:cNvPr id="419" name="Group"/>
          <p:cNvGrpSpPr/>
          <p:nvPr/>
        </p:nvGrpSpPr>
        <p:grpSpPr>
          <a:xfrm>
            <a:off x="4087418" y="4370189"/>
            <a:ext cx="4638279" cy="4975623"/>
            <a:chOff x="0" y="0"/>
            <a:chExt cx="4638278" cy="4975622"/>
          </a:xfrm>
        </p:grpSpPr>
        <p:sp>
          <p:nvSpPr>
            <p:cNvPr id="415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6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7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8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424" name="Group"/>
          <p:cNvGrpSpPr/>
          <p:nvPr/>
        </p:nvGrpSpPr>
        <p:grpSpPr>
          <a:xfrm>
            <a:off x="4087418" y="4370189"/>
            <a:ext cx="4638279" cy="4975622"/>
            <a:chOff x="0" y="0"/>
            <a:chExt cx="4638278" cy="4975621"/>
          </a:xfrm>
        </p:grpSpPr>
        <p:sp>
          <p:nvSpPr>
            <p:cNvPr id="420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1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2" name="Shape"/>
            <p:cNvSpPr/>
            <p:nvPr/>
          </p:nvSpPr>
          <p:spPr>
            <a:xfrm>
              <a:off x="0" y="2162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3" name="Shape"/>
            <p:cNvSpPr/>
            <p:nvPr/>
          </p:nvSpPr>
          <p:spPr>
            <a:xfrm>
              <a:off x="0" y="3305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100,000 reads/minute…"/>
          <p:cNvSpPr txBox="1"/>
          <p:nvPr/>
        </p:nvSpPr>
        <p:spPr>
          <a:xfrm>
            <a:off x="10120152" y="1415893"/>
            <a:ext cx="1017643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100,000 reads/minute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50,000 writes/minute</a:t>
            </a:r>
          </a:p>
        </p:txBody>
      </p:sp>
      <p:grpSp>
        <p:nvGrpSpPr>
          <p:cNvPr id="431" name="Group"/>
          <p:cNvGrpSpPr/>
          <p:nvPr/>
        </p:nvGrpSpPr>
        <p:grpSpPr>
          <a:xfrm>
            <a:off x="4087418" y="4370189"/>
            <a:ext cx="4638279" cy="4975622"/>
            <a:chOff x="0" y="0"/>
            <a:chExt cx="4638278" cy="4975621"/>
          </a:xfrm>
        </p:grpSpPr>
        <p:sp>
          <p:nvSpPr>
            <p:cNvPr id="427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8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9" name="Shape"/>
            <p:cNvSpPr/>
            <p:nvPr/>
          </p:nvSpPr>
          <p:spPr>
            <a:xfrm>
              <a:off x="0" y="2162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0" name="Shape"/>
            <p:cNvSpPr/>
            <p:nvPr/>
          </p:nvSpPr>
          <p:spPr>
            <a:xfrm>
              <a:off x="0" y="3305968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" name="Group"/>
          <p:cNvGrpSpPr/>
          <p:nvPr/>
        </p:nvGrpSpPr>
        <p:grpSpPr>
          <a:xfrm>
            <a:off x="9872860" y="4370189"/>
            <a:ext cx="4638280" cy="4975623"/>
            <a:chOff x="0" y="0"/>
            <a:chExt cx="4638278" cy="4975622"/>
          </a:xfrm>
        </p:grpSpPr>
        <p:sp>
          <p:nvSpPr>
            <p:cNvPr id="433" name="Shape"/>
            <p:cNvSpPr/>
            <p:nvPr/>
          </p:nvSpPr>
          <p:spPr>
            <a:xfrm>
              <a:off x="58737" y="0"/>
              <a:ext cx="4520804" cy="153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7875" y="0"/>
                    <a:pt x="5121" y="1186"/>
                    <a:pt x="3059" y="3359"/>
                  </a:cubicBezTo>
                  <a:cubicBezTo>
                    <a:pt x="1114" y="5400"/>
                    <a:pt x="0" y="8117"/>
                    <a:pt x="0" y="10800"/>
                  </a:cubicBezTo>
                  <a:cubicBezTo>
                    <a:pt x="0" y="13483"/>
                    <a:pt x="1114" y="16200"/>
                    <a:pt x="3059" y="18241"/>
                  </a:cubicBezTo>
                  <a:cubicBezTo>
                    <a:pt x="5121" y="20398"/>
                    <a:pt x="7875" y="21600"/>
                    <a:pt x="10801" y="21600"/>
                  </a:cubicBezTo>
                  <a:cubicBezTo>
                    <a:pt x="13727" y="21600"/>
                    <a:pt x="16477" y="20414"/>
                    <a:pt x="18539" y="18241"/>
                  </a:cubicBezTo>
                  <a:cubicBezTo>
                    <a:pt x="20484" y="16200"/>
                    <a:pt x="21600" y="13483"/>
                    <a:pt x="21600" y="10800"/>
                  </a:cubicBezTo>
                  <a:cubicBezTo>
                    <a:pt x="21600" y="8117"/>
                    <a:pt x="20484" y="5400"/>
                    <a:pt x="18539" y="3359"/>
                  </a:cubicBezTo>
                  <a:cubicBezTo>
                    <a:pt x="16477" y="1202"/>
                    <a:pt x="13727" y="0"/>
                    <a:pt x="10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4" name="Shape"/>
            <p:cNvSpPr/>
            <p:nvPr/>
          </p:nvSpPr>
          <p:spPr>
            <a:xfrm>
              <a:off x="0" y="1019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5" name="Shape"/>
            <p:cNvSpPr/>
            <p:nvPr/>
          </p:nvSpPr>
          <p:spPr>
            <a:xfrm>
              <a:off x="0" y="2162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6" name="Shape"/>
            <p:cNvSpPr/>
            <p:nvPr/>
          </p:nvSpPr>
          <p:spPr>
            <a:xfrm>
              <a:off x="0" y="3305969"/>
              <a:ext cx="4638279" cy="166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0"/>
                  </a:lnTo>
                  <a:cubicBezTo>
                    <a:pt x="0" y="16803"/>
                    <a:pt x="4836" y="21600"/>
                    <a:pt x="10801" y="21600"/>
                  </a:cubicBezTo>
                  <a:cubicBezTo>
                    <a:pt x="16766" y="21600"/>
                    <a:pt x="21600" y="16818"/>
                    <a:pt x="21600" y="10900"/>
                  </a:cubicBezTo>
                  <a:lnTo>
                    <a:pt x="21600" y="0"/>
                  </a:lnTo>
                  <a:cubicBezTo>
                    <a:pt x="21458" y="486"/>
                    <a:pt x="21293" y="952"/>
                    <a:pt x="21097" y="1412"/>
                  </a:cubicBezTo>
                  <a:cubicBezTo>
                    <a:pt x="20506" y="2804"/>
                    <a:pt x="19671" y="4037"/>
                    <a:pt x="18617" y="5083"/>
                  </a:cubicBezTo>
                  <a:cubicBezTo>
                    <a:pt x="16520" y="7163"/>
                    <a:pt x="13745" y="8302"/>
                    <a:pt x="10801" y="8302"/>
                  </a:cubicBezTo>
                  <a:cubicBezTo>
                    <a:pt x="7857" y="8302"/>
                    <a:pt x="5080" y="7163"/>
                    <a:pt x="2983" y="5083"/>
                  </a:cubicBezTo>
                  <a:cubicBezTo>
                    <a:pt x="1929" y="4037"/>
                    <a:pt x="1099" y="2805"/>
                    <a:pt x="503" y="1412"/>
                  </a:cubicBezTo>
                  <a:cubicBezTo>
                    <a:pt x="307" y="954"/>
                    <a:pt x="142" y="48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2255</Words>
  <Application>Microsoft Office PowerPoint</Application>
  <PresentationFormat>Custom</PresentationFormat>
  <Paragraphs>633</Paragraphs>
  <Slides>153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153</vt:i4>
      </vt:variant>
    </vt:vector>
  </HeadingPairs>
  <TitlesOfParts>
    <vt:vector size="158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2024-02-04T17:53:30Z</dcterms:modified>
</cp:coreProperties>
</file>