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76" autoAdjust="0"/>
    <p:restoredTop sz="90794" autoAdjust="0"/>
  </p:normalViewPr>
  <p:slideViewPr>
    <p:cSldViewPr snapToGrid="0">
      <p:cViewPr varScale="1">
        <p:scale>
          <a:sx n="57" d="100"/>
          <a:sy n="57" d="100"/>
        </p:scale>
        <p:origin x="56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Shape 1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1pPr>
    <a:lvl2pPr indent="2286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2pPr>
    <a:lvl3pPr indent="4572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3pPr>
    <a:lvl4pPr indent="6858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4pPr>
    <a:lvl5pPr indent="9144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5pPr>
    <a:lvl6pPr indent="11430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6pPr>
    <a:lvl7pPr indent="13716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7pPr>
    <a:lvl8pPr indent="16002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8pPr>
    <a:lvl9pPr indent="18288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https://commons.wikimedia.org/wiki/File:Museum_of_Fine_Arts,_Boston,_Mass_(NYPL_b12647398-74302).tiff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Fact information</a:t>
            </a:r>
          </a:p>
        </p:txBody>
      </p:sp>
      <p:sp>
        <p:nvSpPr>
          <p:cNvPr id="107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lose-up of wild plants growing between rocks"/>
          <p:cNvSpPr>
            <a:spLocks noGrp="1"/>
          </p:cNvSpPr>
          <p:nvPr>
            <p:ph type="pic" sz="quarter" idx="21"/>
          </p:nvPr>
        </p:nvSpPr>
        <p:spPr>
          <a:xfrm>
            <a:off x="15430500" y="7085409"/>
            <a:ext cx="8128000" cy="5410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-2933700" y="1270000"/>
            <a:ext cx="22699133" cy="11277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Close-up of a wild plant growing between lava rocks"/>
          <p:cNvSpPr>
            <a:spLocks noGrp="1"/>
          </p:cNvSpPr>
          <p:nvPr>
            <p:ph type="pic" sz="quarter" idx="23"/>
          </p:nvPr>
        </p:nvSpPr>
        <p:spPr>
          <a:xfrm>
            <a:off x="15430500" y="1270000"/>
            <a:ext cx="81280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waterfall surrounded by a green rocky landscape"/>
          <p:cNvSpPr>
            <a:spLocks noGrp="1"/>
          </p:cNvSpPr>
          <p:nvPr>
            <p:ph type="pic" idx="21"/>
          </p:nvPr>
        </p:nvSpPr>
        <p:spPr>
          <a:xfrm>
            <a:off x="-1511300" y="-3721100"/>
            <a:ext cx="28511500" cy="190302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anchor="t"/>
          <a:lstStyle>
            <a:lvl1pPr defTabSz="825500"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een, hilly landscape"/>
          <p:cNvSpPr>
            <a:spLocks noGrp="1"/>
          </p:cNvSpPr>
          <p:nvPr>
            <p:ph type="pic" idx="21"/>
          </p:nvPr>
        </p:nvSpPr>
        <p:spPr>
          <a:xfrm>
            <a:off x="-431800" y="-4038600"/>
            <a:ext cx="29464000" cy="18034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 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Moss-covered rocks"/>
          <p:cNvSpPr>
            <a:spLocks noGrp="1"/>
          </p:cNvSpPr>
          <p:nvPr>
            <p:ph type="pic" sz="half" idx="21"/>
          </p:nvPr>
        </p:nvSpPr>
        <p:spPr>
          <a:xfrm>
            <a:off x="12052303" y="1270000"/>
            <a:ext cx="11188406" cy="112098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1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6380200" y="1263848"/>
            <a:ext cx="22529801" cy="111934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Databases with SQL"/>
          <p:cNvSpPr txBox="1">
            <a:spLocks noGrp="1"/>
          </p:cNvSpPr>
          <p:nvPr>
            <p:ph type="ctrTitle"/>
          </p:nvPr>
        </p:nvSpPr>
        <p:spPr>
          <a:xfrm>
            <a:off x="1270000" y="5327438"/>
            <a:ext cx="21971004" cy="2326284"/>
          </a:xfrm>
          <a:prstGeom prst="rect">
            <a:avLst/>
          </a:prstGeom>
        </p:spPr>
        <p:txBody>
          <a:bodyPr anchor="ctr"/>
          <a:lstStyle>
            <a:lvl1pPr>
              <a:defRPr sz="14400" b="0" spc="-288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Databases with SQL</a:t>
            </a:r>
          </a:p>
        </p:txBody>
      </p:sp>
      <p:sp>
        <p:nvSpPr>
          <p:cNvPr id="159" name="Writing"/>
          <p:cNvSpPr txBox="1">
            <a:spLocks noGrp="1"/>
          </p:cNvSpPr>
          <p:nvPr>
            <p:ph type="subTitle" sz="quarter" idx="1"/>
          </p:nvPr>
        </p:nvSpPr>
        <p:spPr>
          <a:xfrm>
            <a:off x="1270000" y="8483964"/>
            <a:ext cx="21971000" cy="1475682"/>
          </a:xfrm>
          <a:prstGeom prst="rect">
            <a:avLst/>
          </a:prstGeom>
        </p:spPr>
        <p:txBody>
          <a:bodyPr/>
          <a:lstStyle>
            <a:lvl1pPr>
              <a:defRPr sz="64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Writing</a:t>
            </a:r>
          </a:p>
        </p:txBody>
      </p:sp>
      <p:sp>
        <p:nvSpPr>
          <p:cNvPr id="160" name="Introduction to"/>
          <p:cNvSpPr txBox="1"/>
          <p:nvPr/>
        </p:nvSpPr>
        <p:spPr>
          <a:xfrm>
            <a:off x="1270000" y="3756354"/>
            <a:ext cx="21971000" cy="1664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Introduction to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Screenshot 2023-04-13 at 3.11.13 PM.png" descr="Screenshot 2023-04-13 at 3.11.1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9974" y="731794"/>
            <a:ext cx="5864051" cy="10933441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Spring outing"/>
          <p:cNvSpPr txBox="1"/>
          <p:nvPr/>
        </p:nvSpPr>
        <p:spPr>
          <a:xfrm>
            <a:off x="10525748" y="12211818"/>
            <a:ext cx="3332504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Spring outing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" name="Table 1-1-1"/>
          <p:cNvGraphicFramePr/>
          <p:nvPr/>
        </p:nvGraphicFramePr>
        <p:xfrm>
          <a:off x="2321300" y="3302000"/>
          <a:ext cx="19741397" cy="4064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0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8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0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4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accession_number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acquired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flowers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56.257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1956-04-12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at dawn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11.6152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1911-08-03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14.76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1914-01-08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INSERT INTO table (column0, …)…"/>
          <p:cNvSpPr txBox="1"/>
          <p:nvPr/>
        </p:nvSpPr>
        <p:spPr>
          <a:xfrm>
            <a:off x="1270000" y="1416773"/>
            <a:ext cx="21971000" cy="10882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INSERT INTO table (column0, …)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VALUES 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(value0, …);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INSERT INTO table (column0, …)…"/>
          <p:cNvSpPr txBox="1"/>
          <p:nvPr/>
        </p:nvSpPr>
        <p:spPr>
          <a:xfrm>
            <a:off x="1270000" y="2264292"/>
            <a:ext cx="21971000" cy="91874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726440">
              <a:lnSpc>
                <a:spcPct val="150000"/>
              </a:lnSpc>
              <a:defRPr sz="8448">
                <a:latin typeface="Helvetica"/>
                <a:ea typeface="Helvetica"/>
                <a:cs typeface="Helvetica"/>
                <a:sym typeface="Helvetica"/>
              </a:defRPr>
            </a:pPr>
            <a:r>
              <a:t>INSERT INTO table (column0, …)</a:t>
            </a:r>
          </a:p>
          <a:p>
            <a:pPr algn="l" defTabSz="726440">
              <a:lnSpc>
                <a:spcPct val="150000"/>
              </a:lnSpc>
              <a:defRPr sz="8448">
                <a:latin typeface="Helvetica"/>
                <a:ea typeface="Helvetica"/>
                <a:cs typeface="Helvetica"/>
                <a:sym typeface="Helvetica"/>
              </a:defRPr>
            </a:pPr>
            <a:r>
              <a:t>VALUES </a:t>
            </a:r>
          </a:p>
          <a:p>
            <a:pPr algn="l" defTabSz="726440">
              <a:lnSpc>
                <a:spcPct val="150000"/>
              </a:lnSpc>
              <a:defRPr sz="8448">
                <a:latin typeface="Helvetica"/>
                <a:ea typeface="Helvetica"/>
                <a:cs typeface="Helvetica"/>
                <a:sym typeface="Helvetica"/>
              </a:defRPr>
            </a:pPr>
            <a:r>
              <a:t>(value0, …),</a:t>
            </a:r>
          </a:p>
          <a:p>
            <a:pPr algn="l" defTabSz="726440">
              <a:lnSpc>
                <a:spcPct val="150000"/>
              </a:lnSpc>
              <a:defRPr sz="8448">
                <a:latin typeface="Helvetica"/>
                <a:ea typeface="Helvetica"/>
                <a:cs typeface="Helvetica"/>
                <a:sym typeface="Helvetica"/>
              </a:defRPr>
            </a:pPr>
            <a:r>
              <a:t>(value1, …),</a:t>
            </a:r>
          </a:p>
          <a:p>
            <a:pPr algn="l" defTabSz="726440">
              <a:lnSpc>
                <a:spcPct val="150000"/>
              </a:lnSpc>
              <a:defRPr sz="8448">
                <a:latin typeface="Helvetica"/>
                <a:ea typeface="Helvetica"/>
                <a:cs typeface="Helvetica"/>
                <a:sym typeface="Helvetica"/>
              </a:defRPr>
            </a:pPr>
            <a:r>
              <a:t>…;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id,title,accession_number,acquired…"/>
          <p:cNvSpPr txBox="1"/>
          <p:nvPr/>
        </p:nvSpPr>
        <p:spPr>
          <a:xfrm>
            <a:off x="1270000" y="1526594"/>
            <a:ext cx="18707562" cy="10662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id,title,accession_number,acquired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1,Profusion of flowers,56.257,1956-04-12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2,Farmers working at dawn,11.6152,1911-08-03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3,Spring outing,14.76,1914-01-08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4,Imaginative landscape,56.496,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5,Peonies and butterfly,06.1899,1906-01-01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.import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.import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.import --csv --skip 1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.import --csv --skip 1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id,title,accession_number,acquired…"/>
          <p:cNvSpPr txBox="1"/>
          <p:nvPr/>
        </p:nvSpPr>
        <p:spPr>
          <a:xfrm>
            <a:off x="1270000" y="1526594"/>
            <a:ext cx="18707562" cy="10662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id,title,accession_number,acquired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1,Profusion of flowers,56.257,1956-04-12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2,Farmers working at dawn,11.6152,1911-08-03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3,Spring outing,14.76,1914-01-08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4,Imaginative landscape,56.496,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5,Peonies and butterfly,06.1899,1906-01-01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itle,accession_number,acquired…"/>
          <p:cNvSpPr txBox="1"/>
          <p:nvPr/>
        </p:nvSpPr>
        <p:spPr>
          <a:xfrm>
            <a:off x="1270000" y="1906176"/>
            <a:ext cx="21971000" cy="99036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title,accession_number,acquired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Profusion of flowers,56.257,1956-04-12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Farmers working at dawn,11.6152,1911-08-03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Spring outing,14.76,1914-01-08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Imaginative landscape,56.496,</a:t>
            </a:r>
          </a:p>
          <a:p>
            <a: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Peonies and butterfly,06.1899,1906-01-01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INSERT INTO table0 (column0, …)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INSERT INTO table0 (column0, …)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column0, … FROM table1;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mfa.png" descr="mf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7798" y="-1"/>
            <a:ext cx="20088403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Delete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Delete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" name="Table 1-1-1"/>
          <p:cNvGraphicFramePr/>
          <p:nvPr/>
        </p:nvGraphicFramePr>
        <p:xfrm>
          <a:off x="2321300" y="3302000"/>
          <a:ext cx="19741397" cy="8128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0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8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0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4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accession_number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acquired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flowers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56.257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1956-04-12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at dawn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11.6152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1911-08-03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14.76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1914-01-08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landscape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56.496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NULL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butterfly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06.1899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1906-01-01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Tile Lunette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06.2437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1906-11-08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Statuette of a shrew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01.105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1901-02-11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" name="Table 1-1-1"/>
          <p:cNvGraphicFramePr/>
          <p:nvPr/>
        </p:nvGraphicFramePr>
        <p:xfrm>
          <a:off x="2321300" y="3302000"/>
          <a:ext cx="19741397" cy="8128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0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8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0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4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accession_number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acquired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flowers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56.257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1956-04-12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at dawn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11.6152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1911-08-03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14.76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1914-01-08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landscape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56.496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NULL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butterfly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06.1899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1906-01-01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Tile Lunette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06.2437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1906-11-08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Statuette of a shrew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01.105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1901-02-11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" name="Table 1-1-1"/>
          <p:cNvGraphicFramePr/>
          <p:nvPr/>
        </p:nvGraphicFramePr>
        <p:xfrm>
          <a:off x="2321300" y="3302000"/>
          <a:ext cx="19741397" cy="7112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0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8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0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4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accession_number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acquired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flowers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56.257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1956-04-12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at dawn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11.6152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1911-08-03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landscape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56.496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NULL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butterfly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06.1899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1906-01-01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Tile Lunette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06.2437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1906-11-08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Statuette of a shrew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01.105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1901-02-11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DELETE FROM table WHERE condition;"/>
          <p:cNvSpPr txBox="1"/>
          <p:nvPr/>
        </p:nvSpPr>
        <p:spPr>
          <a:xfrm>
            <a:off x="1269999" y="2724847"/>
            <a:ext cx="22975047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DELETE FROM table WHERE condition;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3" name="Table 1-1-1"/>
          <p:cNvGraphicFramePr/>
          <p:nvPr/>
        </p:nvGraphicFramePr>
        <p:xfrm>
          <a:off x="2321300" y="3302000"/>
          <a:ext cx="19741397" cy="6096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0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8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0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4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accession_number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acquired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flowers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56.257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1956-04-12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at dawn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11.6152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1911-08-03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butterfly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06.1899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1906-01-01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Tile Lunette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06.2437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1906-11-08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Statuette of a shrew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01.105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1901-02-11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" name="Table 1-1-1"/>
          <p:cNvGraphicFramePr/>
          <p:nvPr/>
        </p:nvGraphicFramePr>
        <p:xfrm>
          <a:off x="2321300" y="3302000"/>
          <a:ext cx="19741397" cy="6096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0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8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0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4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accession_number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acquired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flowers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56.257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1956-04-12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at dawn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11.6152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1911-08-03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butterfly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06.1899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1906-01-01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Tile Lunette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06.2437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1906-11-08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Statuette of a shrew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01.105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1901-02-11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" name="Table 1-1-1"/>
          <p:cNvGraphicFramePr/>
          <p:nvPr/>
        </p:nvGraphicFramePr>
        <p:xfrm>
          <a:off x="2321300" y="3302000"/>
          <a:ext cx="19741397" cy="3048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0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8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0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4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accession_number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acquired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flowers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56.257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1956-04-12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at dawn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11.6152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1911-08-03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Foreign Key Constraint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Foreign Key Constraints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Screenshot 2023-04-14 at 9.13.54 AM.png" descr="Screenshot 2023-04-14 at 9.13.54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846" y="1203229"/>
            <a:ext cx="5508624" cy="113095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Create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Read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Update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Delete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46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24" name="collections"/>
          <p:cNvSpPr txBox="1"/>
          <p:nvPr/>
        </p:nvSpPr>
        <p:spPr>
          <a:xfrm>
            <a:off x="17728502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graphicFrame>
        <p:nvGraphicFramePr>
          <p:cNvPr id="225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Li Yin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Qian Weicheng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Unidentified artist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Zhou Chen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26" name="artist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artists</a:t>
            </a:r>
          </a:p>
        </p:txBody>
      </p:sp>
      <p:graphicFrame>
        <p:nvGraphicFramePr>
          <p:cNvPr id="227" name="Table 1-2"/>
          <p:cNvGraphicFramePr/>
          <p:nvPr/>
        </p:nvGraphicFramePr>
        <p:xfrm>
          <a:off x="8382000" y="4381930"/>
          <a:ext cx="7620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817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artist_id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collection_id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28" name="created"/>
          <p:cNvSpPr txBox="1"/>
          <p:nvPr/>
        </p:nvSpPr>
        <p:spPr>
          <a:xfrm>
            <a:off x="73659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created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46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1" name="collections"/>
          <p:cNvSpPr txBox="1"/>
          <p:nvPr/>
        </p:nvSpPr>
        <p:spPr>
          <a:xfrm>
            <a:off x="17728502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graphicFrame>
        <p:nvGraphicFramePr>
          <p:cNvPr id="232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Li Yin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Qian Weicheng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Unidentified artist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Zhou Chen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3" name="artist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artists</a:t>
            </a:r>
          </a:p>
        </p:txBody>
      </p:sp>
      <p:graphicFrame>
        <p:nvGraphicFramePr>
          <p:cNvPr id="234" name="Table 1-2"/>
          <p:cNvGraphicFramePr/>
          <p:nvPr/>
        </p:nvGraphicFramePr>
        <p:xfrm>
          <a:off x="8382000" y="4381930"/>
          <a:ext cx="7620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817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artist_id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collection_id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5" name="created"/>
          <p:cNvSpPr txBox="1"/>
          <p:nvPr/>
        </p:nvSpPr>
        <p:spPr>
          <a:xfrm>
            <a:off x="73659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created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46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8" name="collections"/>
          <p:cNvSpPr txBox="1"/>
          <p:nvPr/>
        </p:nvSpPr>
        <p:spPr>
          <a:xfrm>
            <a:off x="17728502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graphicFrame>
        <p:nvGraphicFramePr>
          <p:cNvPr id="239" name="Table 1-1"/>
          <p:cNvGraphicFramePr/>
          <p:nvPr/>
        </p:nvGraphicFramePr>
        <p:xfrm>
          <a:off x="814526" y="4381930"/>
          <a:ext cx="6984999" cy="508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Li Yin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Qian Weicheng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Zhou Chen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0" name="artist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artists</a:t>
            </a:r>
          </a:p>
        </p:txBody>
      </p:sp>
      <p:graphicFrame>
        <p:nvGraphicFramePr>
          <p:cNvPr id="241" name="Table 1-2"/>
          <p:cNvGraphicFramePr/>
          <p:nvPr/>
        </p:nvGraphicFramePr>
        <p:xfrm>
          <a:off x="8382000" y="4381930"/>
          <a:ext cx="7620000" cy="6350000"/>
        </p:xfrm>
        <a:graphic>
          <a:graphicData uri="http://schemas.openxmlformats.org/drawingml/2006/table">
            <a:tbl>
              <a:tblPr>
                <a:tableStyleId>{C7B018BB-80A7-4F77-B60F-C8B233D01FF8}</a:tableStyleId>
              </a:tblPr>
              <a:tblGrid>
                <a:gridCol w="3817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artist_id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collection_id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2" name="created"/>
          <p:cNvSpPr txBox="1"/>
          <p:nvPr/>
        </p:nvSpPr>
        <p:spPr>
          <a:xfrm>
            <a:off x="73659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created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46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5" name="collections"/>
          <p:cNvSpPr txBox="1"/>
          <p:nvPr/>
        </p:nvSpPr>
        <p:spPr>
          <a:xfrm>
            <a:off x="17728502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graphicFrame>
        <p:nvGraphicFramePr>
          <p:cNvPr id="246" name="Table 1-1"/>
          <p:cNvGraphicFramePr/>
          <p:nvPr/>
        </p:nvGraphicFramePr>
        <p:xfrm>
          <a:off x="814526" y="4381930"/>
          <a:ext cx="6984999" cy="508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Li Yin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Qian Weicheng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Zhou Chen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7" name="artist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artists</a:t>
            </a:r>
          </a:p>
        </p:txBody>
      </p:sp>
      <p:graphicFrame>
        <p:nvGraphicFramePr>
          <p:cNvPr id="248" name="Table 1-2"/>
          <p:cNvGraphicFramePr/>
          <p:nvPr/>
        </p:nvGraphicFramePr>
        <p:xfrm>
          <a:off x="8382000" y="4381930"/>
          <a:ext cx="7620000" cy="6350000"/>
        </p:xfrm>
        <a:graphic>
          <a:graphicData uri="http://schemas.openxmlformats.org/drawingml/2006/table">
            <a:tbl>
              <a:tblPr>
                <a:tableStyleId>{C7B018BB-80A7-4F77-B60F-C8B233D01FF8}</a:tableStyleId>
              </a:tblPr>
              <a:tblGrid>
                <a:gridCol w="3817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artist_id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collection_id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9" name="created"/>
          <p:cNvSpPr txBox="1"/>
          <p:nvPr/>
        </p:nvSpPr>
        <p:spPr>
          <a:xfrm>
            <a:off x="73659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created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FOREIGN KEY(&quot;artist_id&quot;) REFERENCES &quot;artists&quot;(&quot;id&quot;)"/>
          <p:cNvSpPr txBox="1"/>
          <p:nvPr/>
        </p:nvSpPr>
        <p:spPr>
          <a:xfrm>
            <a:off x="1270000" y="1546446"/>
            <a:ext cx="21596357" cy="1062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20000"/>
              </a:lnSpc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FOREIGN KEY("artist_id") REFERENCES "artists"("id")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FOREIGN KEY(&quot;artist_id&quot;) REFERENCES &quot;artists&quot;(&quot;id&quot;)…"/>
          <p:cNvSpPr txBox="1"/>
          <p:nvPr/>
        </p:nvSpPr>
        <p:spPr>
          <a:xfrm>
            <a:off x="1270000" y="1546446"/>
            <a:ext cx="21596357" cy="1062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20000"/>
              </a:lnSpc>
              <a:defRPr sz="6500">
                <a:latin typeface="Helvetica"/>
                <a:ea typeface="Helvetica"/>
                <a:cs typeface="Helvetica"/>
                <a:sym typeface="Helvetica"/>
              </a:defRPr>
            </a:pPr>
            <a:r>
              <a:t>FOREIGN KEY("artist_id") REFERENCES "artists"("id")</a:t>
            </a:r>
          </a:p>
          <a:p>
            <a:pPr algn="l" defTabSz="825500">
              <a:lnSpc>
                <a:spcPct val="120000"/>
              </a:lnSpc>
              <a:defRPr sz="6500">
                <a:latin typeface="Helvetica"/>
                <a:ea typeface="Helvetica"/>
                <a:cs typeface="Helvetica"/>
                <a:sym typeface="Helvetica"/>
              </a:defRPr>
            </a:pPr>
            <a:r>
              <a:t>ON DELETE …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FOREIGN KEY(&quot;artist_id&quot;) REFERENCES &quot;artists&quot;(&quot;id&quot;)…"/>
          <p:cNvSpPr txBox="1"/>
          <p:nvPr/>
        </p:nvSpPr>
        <p:spPr>
          <a:xfrm>
            <a:off x="1270000" y="1546446"/>
            <a:ext cx="21596357" cy="1062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20000"/>
              </a:lnSpc>
              <a:defRPr sz="6500">
                <a:latin typeface="Helvetica"/>
                <a:ea typeface="Helvetica"/>
                <a:cs typeface="Helvetica"/>
                <a:sym typeface="Helvetica"/>
              </a:defRPr>
            </a:pPr>
            <a:r>
              <a:t>FOREIGN KEY("artist_id") REFERENCES "artists"("id")</a:t>
            </a:r>
          </a:p>
          <a:p>
            <a:pPr algn="l" defTabSz="825500">
              <a:lnSpc>
                <a:spcPct val="120000"/>
              </a:lnSpc>
              <a:defRPr sz="6500">
                <a:latin typeface="Helvetica"/>
                <a:ea typeface="Helvetica"/>
                <a:cs typeface="Helvetica"/>
                <a:sym typeface="Helvetica"/>
              </a:defRPr>
            </a:pPr>
            <a:r>
              <a:t>ON DELETE RESTRICT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FOREIGN KEY(&quot;artist_id&quot;) REFERENCES &quot;artists&quot;(&quot;id&quot;)…"/>
          <p:cNvSpPr txBox="1"/>
          <p:nvPr/>
        </p:nvSpPr>
        <p:spPr>
          <a:xfrm>
            <a:off x="1270000" y="1546446"/>
            <a:ext cx="21596357" cy="1062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20000"/>
              </a:lnSpc>
              <a:defRPr sz="6500">
                <a:latin typeface="Helvetica"/>
                <a:ea typeface="Helvetica"/>
                <a:cs typeface="Helvetica"/>
                <a:sym typeface="Helvetica"/>
              </a:defRPr>
            </a:pPr>
            <a:r>
              <a:t>FOREIGN KEY("artist_id") REFERENCES "artists"("id")</a:t>
            </a:r>
          </a:p>
          <a:p>
            <a:pPr algn="l" defTabSz="825500">
              <a:lnSpc>
                <a:spcPct val="120000"/>
              </a:lnSpc>
              <a:defRPr sz="6500">
                <a:latin typeface="Helvetica"/>
                <a:ea typeface="Helvetica"/>
                <a:cs typeface="Helvetica"/>
                <a:sym typeface="Helvetica"/>
              </a:defRPr>
            </a:pPr>
            <a:r>
              <a:t>ON DELETE NO ACTION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FOREIGN KEY(&quot;artist_id&quot;) REFERENCES &quot;artists&quot;(&quot;id&quot;)…"/>
          <p:cNvSpPr txBox="1"/>
          <p:nvPr/>
        </p:nvSpPr>
        <p:spPr>
          <a:xfrm>
            <a:off x="1270000" y="1546446"/>
            <a:ext cx="21596357" cy="1062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20000"/>
              </a:lnSpc>
              <a:defRPr sz="6500">
                <a:latin typeface="Helvetica"/>
                <a:ea typeface="Helvetica"/>
                <a:cs typeface="Helvetica"/>
                <a:sym typeface="Helvetica"/>
              </a:defRPr>
            </a:pPr>
            <a:r>
              <a:t>FOREIGN KEY("artist_id") REFERENCES "artists"("id")</a:t>
            </a:r>
          </a:p>
          <a:p>
            <a:pPr algn="l" defTabSz="825500">
              <a:lnSpc>
                <a:spcPct val="120000"/>
              </a:lnSpc>
              <a:defRPr sz="6500">
                <a:latin typeface="Helvetica"/>
                <a:ea typeface="Helvetica"/>
                <a:cs typeface="Helvetica"/>
                <a:sym typeface="Helvetica"/>
              </a:defRPr>
            </a:pPr>
            <a:r>
              <a:t>ON DELETE SET NULL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FOREIGN KEY(&quot;artist_id&quot;) REFERENCES &quot;artists&quot;(&quot;id&quot;)…"/>
          <p:cNvSpPr txBox="1"/>
          <p:nvPr/>
        </p:nvSpPr>
        <p:spPr>
          <a:xfrm>
            <a:off x="1270000" y="1546446"/>
            <a:ext cx="21596357" cy="1062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20000"/>
              </a:lnSpc>
              <a:defRPr sz="6500">
                <a:latin typeface="Helvetica"/>
                <a:ea typeface="Helvetica"/>
                <a:cs typeface="Helvetica"/>
                <a:sym typeface="Helvetica"/>
              </a:defRPr>
            </a:pPr>
            <a:r>
              <a:t>FOREIGN KEY("artist_id") REFERENCES "artists"("id")</a:t>
            </a:r>
          </a:p>
          <a:p>
            <a:pPr algn="l" defTabSz="825500">
              <a:lnSpc>
                <a:spcPct val="120000"/>
              </a:lnSpc>
              <a:defRPr sz="6500">
                <a:latin typeface="Helvetica"/>
                <a:ea typeface="Helvetica"/>
                <a:cs typeface="Helvetica"/>
                <a:sym typeface="Helvetica"/>
              </a:defRPr>
            </a:pPr>
            <a:r>
              <a:t>ON DELETE SET DEFAULT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Insert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Insert</a:t>
            </a: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FOREIGN KEY(&quot;artist_id&quot;) REFERENCES &quot;artists&quot;(&quot;id&quot;)…"/>
          <p:cNvSpPr txBox="1"/>
          <p:nvPr/>
        </p:nvSpPr>
        <p:spPr>
          <a:xfrm>
            <a:off x="1270000" y="1546446"/>
            <a:ext cx="21596357" cy="1062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20000"/>
              </a:lnSpc>
              <a:defRPr sz="6500">
                <a:latin typeface="Helvetica"/>
                <a:ea typeface="Helvetica"/>
                <a:cs typeface="Helvetica"/>
                <a:sym typeface="Helvetica"/>
              </a:defRPr>
            </a:pPr>
            <a:r>
              <a:t>FOREIGN KEY("artist_id") REFERENCES "artists"("id")</a:t>
            </a:r>
          </a:p>
          <a:p>
            <a:pPr algn="l" defTabSz="825500">
              <a:lnSpc>
                <a:spcPct val="120000"/>
              </a:lnSpc>
              <a:defRPr sz="6500">
                <a:latin typeface="Helvetica"/>
                <a:ea typeface="Helvetica"/>
                <a:cs typeface="Helvetica"/>
                <a:sym typeface="Helvetica"/>
              </a:defRPr>
            </a:pPr>
            <a:r>
              <a:t>ON DELETE CASCADE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46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6" name="collections"/>
          <p:cNvSpPr txBox="1"/>
          <p:nvPr/>
        </p:nvSpPr>
        <p:spPr>
          <a:xfrm>
            <a:off x="17728502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graphicFrame>
        <p:nvGraphicFramePr>
          <p:cNvPr id="267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Li Yin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Qian Weicheng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Unidentified artist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Zhou Chen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8" name="artist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artists</a:t>
            </a:r>
          </a:p>
        </p:txBody>
      </p:sp>
      <p:graphicFrame>
        <p:nvGraphicFramePr>
          <p:cNvPr id="269" name="Table 1-2"/>
          <p:cNvGraphicFramePr/>
          <p:nvPr/>
        </p:nvGraphicFramePr>
        <p:xfrm>
          <a:off x="8382000" y="4381930"/>
          <a:ext cx="7620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817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artist_id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collection_id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70" name="created"/>
          <p:cNvSpPr txBox="1"/>
          <p:nvPr/>
        </p:nvSpPr>
        <p:spPr>
          <a:xfrm>
            <a:off x="73659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created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46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73" name="collections"/>
          <p:cNvSpPr txBox="1"/>
          <p:nvPr/>
        </p:nvSpPr>
        <p:spPr>
          <a:xfrm>
            <a:off x="17728502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graphicFrame>
        <p:nvGraphicFramePr>
          <p:cNvPr id="274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Li Yin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Qian Weicheng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Unidentified artist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Zhou Chen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75" name="artist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artists</a:t>
            </a:r>
          </a:p>
        </p:txBody>
      </p:sp>
      <p:graphicFrame>
        <p:nvGraphicFramePr>
          <p:cNvPr id="276" name="Table 1-2"/>
          <p:cNvGraphicFramePr/>
          <p:nvPr/>
        </p:nvGraphicFramePr>
        <p:xfrm>
          <a:off x="8382000" y="4381930"/>
          <a:ext cx="7620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817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artist_id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collection_id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77" name="created"/>
          <p:cNvSpPr txBox="1"/>
          <p:nvPr/>
        </p:nvSpPr>
        <p:spPr>
          <a:xfrm>
            <a:off x="73659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created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46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0" name="collections"/>
          <p:cNvSpPr txBox="1"/>
          <p:nvPr/>
        </p:nvSpPr>
        <p:spPr>
          <a:xfrm>
            <a:off x="17728502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graphicFrame>
        <p:nvGraphicFramePr>
          <p:cNvPr id="281" name="Table 1-2"/>
          <p:cNvGraphicFramePr/>
          <p:nvPr/>
        </p:nvGraphicFramePr>
        <p:xfrm>
          <a:off x="8382000" y="4381930"/>
          <a:ext cx="7620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817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artist_id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collection_id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2" name="created"/>
          <p:cNvSpPr txBox="1"/>
          <p:nvPr/>
        </p:nvSpPr>
        <p:spPr>
          <a:xfrm>
            <a:off x="73659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created</a:t>
            </a:r>
          </a:p>
        </p:txBody>
      </p:sp>
      <p:graphicFrame>
        <p:nvGraphicFramePr>
          <p:cNvPr id="283" name="Table 1-1"/>
          <p:cNvGraphicFramePr/>
          <p:nvPr/>
        </p:nvGraphicFramePr>
        <p:xfrm>
          <a:off x="814526" y="4381930"/>
          <a:ext cx="6984999" cy="508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Li Yin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Qian Weicheng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Zhou Chen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84" name="artist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artists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46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7" name="collections"/>
          <p:cNvSpPr txBox="1"/>
          <p:nvPr/>
        </p:nvSpPr>
        <p:spPr>
          <a:xfrm>
            <a:off x="17728502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graphicFrame>
        <p:nvGraphicFramePr>
          <p:cNvPr id="288" name="Table 1-1"/>
          <p:cNvGraphicFramePr/>
          <p:nvPr/>
        </p:nvGraphicFramePr>
        <p:xfrm>
          <a:off x="814526" y="4381930"/>
          <a:ext cx="6984999" cy="508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Li Yin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Qian Weicheng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Zhou Chen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89" name="artist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artists</a:t>
            </a:r>
          </a:p>
        </p:txBody>
      </p:sp>
      <p:graphicFrame>
        <p:nvGraphicFramePr>
          <p:cNvPr id="290" name="Table 1-2"/>
          <p:cNvGraphicFramePr/>
          <p:nvPr/>
        </p:nvGraphicFramePr>
        <p:xfrm>
          <a:off x="8382000" y="4381930"/>
          <a:ext cx="7620000" cy="5080000"/>
        </p:xfrm>
        <a:graphic>
          <a:graphicData uri="http://schemas.openxmlformats.org/drawingml/2006/table">
            <a:tbl>
              <a:tblPr>
                <a:tableStyleId>{C7B018BB-80A7-4F77-B60F-C8B233D01FF8}</a:tableStyleId>
              </a:tblPr>
              <a:tblGrid>
                <a:gridCol w="3817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artist_id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collection_id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91" name="created"/>
          <p:cNvSpPr txBox="1"/>
          <p:nvPr/>
        </p:nvSpPr>
        <p:spPr>
          <a:xfrm>
            <a:off x="73659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created</a:t>
            </a:r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Update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Update</a:t>
            </a: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46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96" name="collections"/>
          <p:cNvSpPr txBox="1"/>
          <p:nvPr/>
        </p:nvSpPr>
        <p:spPr>
          <a:xfrm>
            <a:off x="17728502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graphicFrame>
        <p:nvGraphicFramePr>
          <p:cNvPr id="297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Li Yin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Qian Weicheng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Unidentified artist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Zhou Chen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98" name="artist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artists</a:t>
            </a:r>
          </a:p>
        </p:txBody>
      </p:sp>
      <p:graphicFrame>
        <p:nvGraphicFramePr>
          <p:cNvPr id="299" name="Table 1-2"/>
          <p:cNvGraphicFramePr/>
          <p:nvPr/>
        </p:nvGraphicFramePr>
        <p:xfrm>
          <a:off x="8382000" y="4381930"/>
          <a:ext cx="7620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817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artist_id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collection_id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0" name="created"/>
          <p:cNvSpPr txBox="1"/>
          <p:nvPr/>
        </p:nvSpPr>
        <p:spPr>
          <a:xfrm>
            <a:off x="73659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created</a:t>
            </a:r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46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3" name="collections"/>
          <p:cNvSpPr txBox="1"/>
          <p:nvPr/>
        </p:nvSpPr>
        <p:spPr>
          <a:xfrm>
            <a:off x="17728502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graphicFrame>
        <p:nvGraphicFramePr>
          <p:cNvPr id="304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Li Yin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Qian Weicheng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Unidentified artist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Zhou Chen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5" name="artist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artists</a:t>
            </a:r>
          </a:p>
        </p:txBody>
      </p:sp>
      <p:graphicFrame>
        <p:nvGraphicFramePr>
          <p:cNvPr id="306" name="Table 1-2"/>
          <p:cNvGraphicFramePr/>
          <p:nvPr/>
        </p:nvGraphicFramePr>
        <p:xfrm>
          <a:off x="8382000" y="4381930"/>
          <a:ext cx="7620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817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artist_id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collection_id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7" name="created"/>
          <p:cNvSpPr txBox="1"/>
          <p:nvPr/>
        </p:nvSpPr>
        <p:spPr>
          <a:xfrm>
            <a:off x="73659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created</a:t>
            </a:r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" name="Table 1"/>
          <p:cNvGraphicFramePr/>
          <p:nvPr/>
        </p:nvGraphicFramePr>
        <p:xfrm>
          <a:off x="16520972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46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" name="collections"/>
          <p:cNvSpPr txBox="1"/>
          <p:nvPr/>
        </p:nvSpPr>
        <p:spPr>
          <a:xfrm>
            <a:off x="17728502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graphicFrame>
        <p:nvGraphicFramePr>
          <p:cNvPr id="311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Li Yin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Qian Weicheng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Unidentified artist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Zhou Chen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2" name="artist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artists</a:t>
            </a:r>
          </a:p>
        </p:txBody>
      </p:sp>
      <p:graphicFrame>
        <p:nvGraphicFramePr>
          <p:cNvPr id="313" name="Table 1-2"/>
          <p:cNvGraphicFramePr/>
          <p:nvPr/>
        </p:nvGraphicFramePr>
        <p:xfrm>
          <a:off x="8382000" y="4381930"/>
          <a:ext cx="762000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817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artist_id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collection_id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4" name="created"/>
          <p:cNvSpPr txBox="1"/>
          <p:nvPr/>
        </p:nvSpPr>
        <p:spPr>
          <a:xfrm>
            <a:off x="7365931" y="2984069"/>
            <a:ext cx="9652138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created</a:t>
            </a:r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UPDATE table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UPDATE table 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SET column0 = value0, …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WHERE condition;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0" name="Table 1-1-1"/>
          <p:cNvGraphicFramePr/>
          <p:nvPr/>
        </p:nvGraphicFramePr>
        <p:xfrm>
          <a:off x="2321300" y="3302000"/>
          <a:ext cx="19741397" cy="1016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0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8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0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4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accession_number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acquired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rigger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Triggers</a:t>
            </a:r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" name="Table 1"/>
          <p:cNvGraphicFramePr/>
          <p:nvPr/>
        </p:nvGraphicFramePr>
        <p:xfrm>
          <a:off x="3307538" y="4381930"/>
          <a:ext cx="697810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7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1" name="collections"/>
          <p:cNvSpPr txBox="1"/>
          <p:nvPr/>
        </p:nvSpPr>
        <p:spPr>
          <a:xfrm>
            <a:off x="4515067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graphicFrame>
        <p:nvGraphicFramePr>
          <p:cNvPr id="322" name="Table 1-1"/>
          <p:cNvGraphicFramePr/>
          <p:nvPr/>
        </p:nvGraphicFramePr>
        <p:xfrm>
          <a:off x="11816747" y="4381500"/>
          <a:ext cx="9259713" cy="127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15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1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34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23" name="transactions"/>
          <p:cNvSpPr txBox="1"/>
          <p:nvPr/>
        </p:nvSpPr>
        <p:spPr>
          <a:xfrm>
            <a:off x="12825911" y="2984069"/>
            <a:ext cx="7241386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transactions</a:t>
            </a:r>
          </a:p>
        </p:txBody>
      </p:sp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" name="Table 1"/>
          <p:cNvGraphicFramePr/>
          <p:nvPr/>
        </p:nvGraphicFramePr>
        <p:xfrm>
          <a:off x="3307538" y="4381930"/>
          <a:ext cx="697810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7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6" name="collections"/>
          <p:cNvSpPr txBox="1"/>
          <p:nvPr/>
        </p:nvSpPr>
        <p:spPr>
          <a:xfrm>
            <a:off x="4515067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graphicFrame>
        <p:nvGraphicFramePr>
          <p:cNvPr id="327" name="Table 1-1"/>
          <p:cNvGraphicFramePr/>
          <p:nvPr/>
        </p:nvGraphicFramePr>
        <p:xfrm>
          <a:off x="11816747" y="4381500"/>
          <a:ext cx="9259713" cy="127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15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1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34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28" name="transactions"/>
          <p:cNvSpPr txBox="1"/>
          <p:nvPr/>
        </p:nvSpPr>
        <p:spPr>
          <a:xfrm>
            <a:off x="12825911" y="2984069"/>
            <a:ext cx="7241386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transactions</a:t>
            </a:r>
          </a:p>
        </p:txBody>
      </p:sp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" name="Table 1"/>
          <p:cNvGraphicFramePr/>
          <p:nvPr/>
        </p:nvGraphicFramePr>
        <p:xfrm>
          <a:off x="3307538" y="4381930"/>
          <a:ext cx="6978106" cy="508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7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31" name="collections"/>
          <p:cNvSpPr txBox="1"/>
          <p:nvPr/>
        </p:nvSpPr>
        <p:spPr>
          <a:xfrm>
            <a:off x="4515067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  <p:graphicFrame>
        <p:nvGraphicFramePr>
          <p:cNvPr id="332" name="Table 1-1"/>
          <p:cNvGraphicFramePr/>
          <p:nvPr/>
        </p:nvGraphicFramePr>
        <p:xfrm>
          <a:off x="11816747" y="4381500"/>
          <a:ext cx="9259713" cy="127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15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1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34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33" name="transactions"/>
          <p:cNvSpPr txBox="1"/>
          <p:nvPr/>
        </p:nvSpPr>
        <p:spPr>
          <a:xfrm>
            <a:off x="12825911" y="2984069"/>
            <a:ext cx="7241386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transactions</a:t>
            </a:r>
          </a:p>
        </p:txBody>
      </p:sp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" name="Table 1-1"/>
          <p:cNvGraphicFramePr/>
          <p:nvPr/>
        </p:nvGraphicFramePr>
        <p:xfrm>
          <a:off x="11816747" y="4381500"/>
          <a:ext cx="9259713" cy="254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15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1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34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sold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36" name="transactions"/>
          <p:cNvSpPr txBox="1"/>
          <p:nvPr/>
        </p:nvSpPr>
        <p:spPr>
          <a:xfrm>
            <a:off x="12825911" y="2984069"/>
            <a:ext cx="7241386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transactions</a:t>
            </a:r>
          </a:p>
        </p:txBody>
      </p:sp>
      <p:graphicFrame>
        <p:nvGraphicFramePr>
          <p:cNvPr id="337" name="Table 1"/>
          <p:cNvGraphicFramePr/>
          <p:nvPr/>
        </p:nvGraphicFramePr>
        <p:xfrm>
          <a:off x="3307538" y="4381930"/>
          <a:ext cx="6978106" cy="508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7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38" name="collections"/>
          <p:cNvSpPr txBox="1"/>
          <p:nvPr/>
        </p:nvSpPr>
        <p:spPr>
          <a:xfrm>
            <a:off x="4515067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" name="Table 1-1"/>
          <p:cNvGraphicFramePr/>
          <p:nvPr/>
        </p:nvGraphicFramePr>
        <p:xfrm>
          <a:off x="11816747" y="4381500"/>
          <a:ext cx="9259713" cy="254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15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1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34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sold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41" name="transactions"/>
          <p:cNvSpPr txBox="1"/>
          <p:nvPr/>
        </p:nvSpPr>
        <p:spPr>
          <a:xfrm>
            <a:off x="12825911" y="2984069"/>
            <a:ext cx="7241386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transactions</a:t>
            </a:r>
          </a:p>
        </p:txBody>
      </p:sp>
      <p:graphicFrame>
        <p:nvGraphicFramePr>
          <p:cNvPr id="342" name="Table 1"/>
          <p:cNvGraphicFramePr/>
          <p:nvPr/>
        </p:nvGraphicFramePr>
        <p:xfrm>
          <a:off x="3307538" y="4381930"/>
          <a:ext cx="6978106" cy="508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7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3" name="collections"/>
          <p:cNvSpPr txBox="1"/>
          <p:nvPr/>
        </p:nvSpPr>
        <p:spPr>
          <a:xfrm>
            <a:off x="4515067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5" name="Table 1-1"/>
          <p:cNvGraphicFramePr/>
          <p:nvPr/>
        </p:nvGraphicFramePr>
        <p:xfrm>
          <a:off x="11816747" y="4381500"/>
          <a:ext cx="9259713" cy="254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15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1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34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sold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46" name="transactions"/>
          <p:cNvSpPr txBox="1"/>
          <p:nvPr/>
        </p:nvSpPr>
        <p:spPr>
          <a:xfrm>
            <a:off x="12825911" y="2984069"/>
            <a:ext cx="7241386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transactions</a:t>
            </a:r>
          </a:p>
        </p:txBody>
      </p:sp>
      <p:graphicFrame>
        <p:nvGraphicFramePr>
          <p:cNvPr id="347" name="Table 1"/>
          <p:cNvGraphicFramePr/>
          <p:nvPr/>
        </p:nvGraphicFramePr>
        <p:xfrm>
          <a:off x="3307538" y="4381930"/>
          <a:ext cx="697810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7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48" name="collections"/>
          <p:cNvSpPr txBox="1"/>
          <p:nvPr/>
        </p:nvSpPr>
        <p:spPr>
          <a:xfrm>
            <a:off x="4515067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0" name="Table 1-1"/>
          <p:cNvGraphicFramePr/>
          <p:nvPr/>
        </p:nvGraphicFramePr>
        <p:xfrm>
          <a:off x="11816747" y="4381500"/>
          <a:ext cx="9259713" cy="381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15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1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34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Spring outing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sold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 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bought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51" name="transactions"/>
          <p:cNvSpPr txBox="1"/>
          <p:nvPr/>
        </p:nvSpPr>
        <p:spPr>
          <a:xfrm>
            <a:off x="12825911" y="2984069"/>
            <a:ext cx="7241386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transactions</a:t>
            </a:r>
          </a:p>
        </p:txBody>
      </p:sp>
      <p:graphicFrame>
        <p:nvGraphicFramePr>
          <p:cNvPr id="352" name="Table 1"/>
          <p:cNvGraphicFramePr/>
          <p:nvPr/>
        </p:nvGraphicFramePr>
        <p:xfrm>
          <a:off x="3307538" y="4381930"/>
          <a:ext cx="697810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320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7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53" name="collections"/>
          <p:cNvSpPr txBox="1"/>
          <p:nvPr/>
        </p:nvSpPr>
        <p:spPr>
          <a:xfrm>
            <a:off x="4515067" y="2984069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CREATE TRIGGER name"/>
          <p:cNvSpPr txBox="1"/>
          <p:nvPr/>
        </p:nvSpPr>
        <p:spPr>
          <a:xfrm>
            <a:off x="1206500" y="27904"/>
            <a:ext cx="21971000" cy="136601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 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CREATE TRIGGER name…"/>
          <p:cNvSpPr txBox="1"/>
          <p:nvPr/>
        </p:nvSpPr>
        <p:spPr>
          <a:xfrm>
            <a:off x="1206500" y="27904"/>
            <a:ext cx="21971000" cy="136601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 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AFTER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Screenshot 2023-04-13 at 3.10.06 PM.png" descr="Screenshot 2023-04-13 at 3.10.06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300" y="2476500"/>
            <a:ext cx="12725400" cy="8763000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Profusion of flowers"/>
          <p:cNvSpPr txBox="1"/>
          <p:nvPr/>
        </p:nvSpPr>
        <p:spPr>
          <a:xfrm>
            <a:off x="9736996" y="11610981"/>
            <a:ext cx="4910008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Profusion of flowers</a:t>
            </a:r>
          </a:p>
        </p:txBody>
      </p:sp>
    </p:spTree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CREATE TRIGGER name…"/>
          <p:cNvSpPr txBox="1"/>
          <p:nvPr/>
        </p:nvSpPr>
        <p:spPr>
          <a:xfrm>
            <a:off x="1206500" y="27904"/>
            <a:ext cx="21971000" cy="136601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 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BEFORE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CREATE TRIGGER name…"/>
          <p:cNvSpPr txBox="1"/>
          <p:nvPr/>
        </p:nvSpPr>
        <p:spPr>
          <a:xfrm>
            <a:off x="1206500" y="27904"/>
            <a:ext cx="21971000" cy="136601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 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BEFORE INSERT ON table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CREATE TRIGGER name…"/>
          <p:cNvSpPr txBox="1"/>
          <p:nvPr/>
        </p:nvSpPr>
        <p:spPr>
          <a:xfrm>
            <a:off x="1206500" y="27904"/>
            <a:ext cx="21971000" cy="136601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 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BEFORE UPDATE OF column ON table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CREATE TRIGGER name…"/>
          <p:cNvSpPr txBox="1"/>
          <p:nvPr/>
        </p:nvSpPr>
        <p:spPr>
          <a:xfrm>
            <a:off x="1206500" y="27904"/>
            <a:ext cx="21971000" cy="136601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 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BEFORE DELETE ON table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CREATE TRIGGER name…"/>
          <p:cNvSpPr txBox="1"/>
          <p:nvPr/>
        </p:nvSpPr>
        <p:spPr>
          <a:xfrm>
            <a:off x="1206500" y="27904"/>
            <a:ext cx="21971000" cy="136601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 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BEFORE DELETE ON table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FOR EACH ROW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CREATE TRIGGER name…"/>
          <p:cNvSpPr txBox="1"/>
          <p:nvPr/>
        </p:nvSpPr>
        <p:spPr>
          <a:xfrm>
            <a:off x="1206500" y="27904"/>
            <a:ext cx="21971000" cy="136601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 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BEFORE DELETE ON table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FOR EACH ROW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BEGIN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CREATE TRIGGER name…"/>
          <p:cNvSpPr txBox="1"/>
          <p:nvPr/>
        </p:nvSpPr>
        <p:spPr>
          <a:xfrm>
            <a:off x="1206500" y="27904"/>
            <a:ext cx="21971000" cy="136601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 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BEFORE DELETE ON table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FOR EACH ROW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BEGIN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…;</a:t>
            </a:r>
          </a:p>
        </p:txBody>
      </p:sp>
    </p:spTree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CREATE TRIGGER name…"/>
          <p:cNvSpPr txBox="1"/>
          <p:nvPr/>
        </p:nvSpPr>
        <p:spPr>
          <a:xfrm>
            <a:off x="1206500" y="27904"/>
            <a:ext cx="21971000" cy="136601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CREATE TRIGGER name 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BEFORE DELETE ON table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FOR EACH ROW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BEGIN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    …;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END;</a:t>
            </a:r>
          </a:p>
        </p:txBody>
      </p:sp>
    </p:spTree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oft Deletion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Soft Deletions</a:t>
            </a:r>
          </a:p>
        </p:txBody>
      </p:sp>
    </p:spTree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7" name="Table 1"/>
          <p:cNvGraphicFramePr/>
          <p:nvPr/>
        </p:nvGraphicFramePr>
        <p:xfrm>
          <a:off x="7104623" y="4406965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7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78" name="collections"/>
          <p:cNvSpPr txBox="1"/>
          <p:nvPr/>
        </p:nvSpPr>
        <p:spPr>
          <a:xfrm>
            <a:off x="9741879" y="2959034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" name="Table 1-1-1"/>
          <p:cNvGraphicFramePr/>
          <p:nvPr/>
        </p:nvGraphicFramePr>
        <p:xfrm>
          <a:off x="2321300" y="3302000"/>
          <a:ext cx="19741397" cy="2032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0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8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0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4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accession_number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acquired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flowers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56.257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1956-04-12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0" name="Table 1"/>
          <p:cNvGraphicFramePr/>
          <p:nvPr/>
        </p:nvGraphicFramePr>
        <p:xfrm>
          <a:off x="7104623" y="4406965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7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81" name="collections"/>
          <p:cNvSpPr txBox="1"/>
          <p:nvPr/>
        </p:nvSpPr>
        <p:spPr>
          <a:xfrm>
            <a:off x="9741879" y="2959034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</p:spTree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3" name="Table 1"/>
          <p:cNvGraphicFramePr/>
          <p:nvPr/>
        </p:nvGraphicFramePr>
        <p:xfrm>
          <a:off x="7104623" y="4406965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7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deleted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6">
                        <a:hueOff val="-108860"/>
                        <a:satOff val="4467"/>
                        <a:lumOff val="-128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Imaginative land…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Peonies and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84" name="collections"/>
          <p:cNvSpPr txBox="1"/>
          <p:nvPr/>
        </p:nvSpPr>
        <p:spPr>
          <a:xfrm>
            <a:off x="9741879" y="2959034"/>
            <a:ext cx="49002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collections</a:t>
            </a:r>
          </a:p>
        </p:txBody>
      </p:sp>
    </p:spTree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Databases with SQL"/>
          <p:cNvSpPr txBox="1">
            <a:spLocks noGrp="1"/>
          </p:cNvSpPr>
          <p:nvPr>
            <p:ph type="ctrTitle"/>
          </p:nvPr>
        </p:nvSpPr>
        <p:spPr>
          <a:xfrm>
            <a:off x="1270000" y="5327438"/>
            <a:ext cx="21971004" cy="2326284"/>
          </a:xfrm>
          <a:prstGeom prst="rect">
            <a:avLst/>
          </a:prstGeom>
        </p:spPr>
        <p:txBody>
          <a:bodyPr anchor="ctr"/>
          <a:lstStyle>
            <a:lvl1pPr>
              <a:defRPr sz="14400" b="0" spc="-288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Databases with SQL</a:t>
            </a:r>
          </a:p>
        </p:txBody>
      </p:sp>
      <p:sp>
        <p:nvSpPr>
          <p:cNvPr id="387" name="Writing"/>
          <p:cNvSpPr txBox="1">
            <a:spLocks noGrp="1"/>
          </p:cNvSpPr>
          <p:nvPr>
            <p:ph type="subTitle" sz="quarter" idx="1"/>
          </p:nvPr>
        </p:nvSpPr>
        <p:spPr>
          <a:xfrm>
            <a:off x="1270000" y="8483964"/>
            <a:ext cx="21971000" cy="1475682"/>
          </a:xfrm>
          <a:prstGeom prst="rect">
            <a:avLst/>
          </a:prstGeom>
        </p:spPr>
        <p:txBody>
          <a:bodyPr/>
          <a:lstStyle>
            <a:lvl1pPr>
              <a:defRPr sz="64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Writing</a:t>
            </a:r>
          </a:p>
        </p:txBody>
      </p:sp>
      <p:sp>
        <p:nvSpPr>
          <p:cNvPr id="388" name="Introduction to"/>
          <p:cNvSpPr txBox="1"/>
          <p:nvPr/>
        </p:nvSpPr>
        <p:spPr>
          <a:xfrm>
            <a:off x="1270000" y="3756354"/>
            <a:ext cx="21971000" cy="1664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Introduction to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Screenshot 2023-04-13 at 3.10.34 PM.png" descr="Screenshot 2023-04-13 at 3.10.34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350" y="2819400"/>
            <a:ext cx="12687300" cy="8077200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Farmers working at dawn"/>
          <p:cNvSpPr txBox="1"/>
          <p:nvPr/>
        </p:nvSpPr>
        <p:spPr>
          <a:xfrm>
            <a:off x="9069570" y="11385667"/>
            <a:ext cx="6244860" cy="76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defRPr sz="4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Farmers working at dawn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" name="Table 1-1-1"/>
          <p:cNvGraphicFramePr/>
          <p:nvPr/>
        </p:nvGraphicFramePr>
        <p:xfrm>
          <a:off x="2321300" y="3302000"/>
          <a:ext cx="19741397" cy="3048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80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8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0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4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accession_number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acquired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Profusion of flowers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56.257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1956-04-12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Farmers working at dawn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11.6152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1911-08-03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1491</Words>
  <Application>Microsoft Office PowerPoint</Application>
  <PresentationFormat>Custom</PresentationFormat>
  <Paragraphs>810</Paragraphs>
  <Slides>72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7" baseType="lpstr">
      <vt:lpstr>Helvetica</vt:lpstr>
      <vt:lpstr>Helvetica Neue</vt:lpstr>
      <vt:lpstr>Helvetica Neue Light</vt:lpstr>
      <vt:lpstr>Helvetica Neue Medium</vt:lpstr>
      <vt:lpstr>20_BasicBlack</vt:lpstr>
      <vt:lpstr>Databases with SQL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Databases with SQL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Databases with SQL</dc:title>
  <cp:lastModifiedBy>Ed Harris</cp:lastModifiedBy>
  <cp:revision>1</cp:revision>
  <dcterms:modified xsi:type="dcterms:W3CDTF">2024-01-05T17:05:48Z</dcterms:modified>
</cp:coreProperties>
</file>