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1pPr>
    <a:lvl2pPr indent="228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2pPr>
    <a:lvl3pPr indent="457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3pPr>
    <a:lvl4pPr indent="685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4pPr>
    <a:lvl5pPr indent="9144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5pPr>
    <a:lvl6pPr indent="11430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6pPr>
    <a:lvl7pPr indent="1371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7pPr>
    <a:lvl8pPr indent="1600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8pPr>
    <a:lvl9pPr indent="1828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0" name="Shape 38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https://commons.wikimedia.org/wiki/File:Museum_of_Fine_Arts,_Boston,_Mass_(NYPL_b12647398-74302).tiff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Close-up of a wild plant growing between lava rocks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Moss-covered rocks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59" name="View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Viewing</a:t>
            </a:r>
          </a:p>
        </p:txBody>
      </p:sp>
      <p:sp>
        <p:nvSpPr>
          <p:cNvPr id="160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" name="Table 1"/>
          <p:cNvGraphicFramePr/>
          <p:nvPr/>
        </p:nvGraphicFramePr>
        <p:xfrm>
          <a:off x="12190916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2" name="Table 1-1"/>
          <p:cNvGraphicFramePr/>
          <p:nvPr/>
        </p:nvGraphicFramePr>
        <p:xfrm>
          <a:off x="6478083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View"/>
          <p:cNvSpPr txBox="1"/>
          <p:nvPr/>
        </p:nvSpPr>
        <p:spPr>
          <a:xfrm>
            <a:off x="1270000" y="4611451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View</a:t>
            </a:r>
          </a:p>
        </p:txBody>
      </p:sp>
      <p:sp>
        <p:nvSpPr>
          <p:cNvPr id="205" name="A virtual table defined by a query"/>
          <p:cNvSpPr txBox="1"/>
          <p:nvPr/>
        </p:nvSpPr>
        <p:spPr>
          <a:xfrm>
            <a:off x="1270000" y="6934266"/>
            <a:ext cx="16297372" cy="11542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virtual table defined by a query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8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209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0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211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2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" name="Table 1"/>
          <p:cNvGraphicFramePr/>
          <p:nvPr/>
        </p:nvGraphicFramePr>
        <p:xfrm>
          <a:off x="12190916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5" name="Table 1-1"/>
          <p:cNvGraphicFramePr/>
          <p:nvPr/>
        </p:nvGraphicFramePr>
        <p:xfrm>
          <a:off x="6478083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implifying…"/>
          <p:cNvSpPr txBox="1"/>
          <p:nvPr/>
        </p:nvSpPr>
        <p:spPr>
          <a:xfrm>
            <a:off x="1270000" y="1415893"/>
            <a:ext cx="21971000" cy="10884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Simplifying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Aggregating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Partitioning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Securing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implifying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Simplifying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2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223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4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225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6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" name="Table 1"/>
          <p:cNvGraphicFramePr/>
          <p:nvPr/>
        </p:nvGraphicFramePr>
        <p:xfrm>
          <a:off x="12190916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29" name="Table 1-1"/>
          <p:cNvGraphicFramePr/>
          <p:nvPr/>
        </p:nvGraphicFramePr>
        <p:xfrm>
          <a:off x="6478083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2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233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4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235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6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240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1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242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3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thebookerprizes.png" descr="thebookerpriz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594" y="1612477"/>
            <a:ext cx="8252957" cy="104910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6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247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8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249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0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3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254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3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5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256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7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" name="Table 1"/>
          <p:cNvGraphicFramePr/>
          <p:nvPr/>
        </p:nvGraphicFramePr>
        <p:xfrm>
          <a:off x="154033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60" name="Table 1-1"/>
          <p:cNvGraphicFramePr/>
          <p:nvPr/>
        </p:nvGraphicFramePr>
        <p:xfrm>
          <a:off x="2059127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3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61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" name="Table 1"/>
          <p:cNvGraphicFramePr/>
          <p:nvPr/>
        </p:nvGraphicFramePr>
        <p:xfrm>
          <a:off x="12190916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64" name="Table 1-1"/>
          <p:cNvGraphicFramePr/>
          <p:nvPr/>
        </p:nvGraphicFramePr>
        <p:xfrm>
          <a:off x="6478083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ELECT …;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…;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REATE VIEW name AS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VIEW name AS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…;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Aggregating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Aggregating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1"/>
          <p:cNvSpPr txBox="1"/>
          <p:nvPr/>
        </p:nvSpPr>
        <p:spPr>
          <a:xfrm>
            <a:off x="2703627" y="3937000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273" name="1"/>
          <p:cNvSpPr txBox="1"/>
          <p:nvPr/>
        </p:nvSpPr>
        <p:spPr>
          <a:xfrm>
            <a:off x="2703627" y="5521368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274" name="1"/>
          <p:cNvSpPr txBox="1"/>
          <p:nvPr/>
        </p:nvSpPr>
        <p:spPr>
          <a:xfrm>
            <a:off x="2703627" y="7105736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275" name="2"/>
          <p:cNvSpPr txBox="1"/>
          <p:nvPr/>
        </p:nvSpPr>
        <p:spPr>
          <a:xfrm>
            <a:off x="2703627" y="8690104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276" name="2"/>
          <p:cNvSpPr txBox="1"/>
          <p:nvPr/>
        </p:nvSpPr>
        <p:spPr>
          <a:xfrm>
            <a:off x="2703627" y="10274472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277" name="4"/>
          <p:cNvSpPr txBox="1"/>
          <p:nvPr/>
        </p:nvSpPr>
        <p:spPr>
          <a:xfrm>
            <a:off x="9066640" y="393700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278" name="3"/>
          <p:cNvSpPr txBox="1"/>
          <p:nvPr/>
        </p:nvSpPr>
        <p:spPr>
          <a:xfrm>
            <a:off x="9066640" y="5521368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279" name="4"/>
          <p:cNvSpPr txBox="1"/>
          <p:nvPr/>
        </p:nvSpPr>
        <p:spPr>
          <a:xfrm>
            <a:off x="9066640" y="7105736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280" name="2"/>
          <p:cNvSpPr txBox="1"/>
          <p:nvPr/>
        </p:nvSpPr>
        <p:spPr>
          <a:xfrm>
            <a:off x="9066640" y="8690104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281" name="3"/>
          <p:cNvSpPr txBox="1"/>
          <p:nvPr/>
        </p:nvSpPr>
        <p:spPr>
          <a:xfrm>
            <a:off x="9066640" y="10274472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282" name="Line"/>
          <p:cNvSpPr/>
          <p:nvPr/>
        </p:nvSpPr>
        <p:spPr>
          <a:xfrm>
            <a:off x="1549400" y="5270500"/>
            <a:ext cx="12560301" cy="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83" name="Line"/>
          <p:cNvSpPr/>
          <p:nvPr/>
        </p:nvSpPr>
        <p:spPr>
          <a:xfrm>
            <a:off x="1549400" y="6858000"/>
            <a:ext cx="12560301" cy="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84" name="Line"/>
          <p:cNvSpPr/>
          <p:nvPr/>
        </p:nvSpPr>
        <p:spPr>
          <a:xfrm>
            <a:off x="1549400" y="8445500"/>
            <a:ext cx="12560301" cy="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85" name="Line"/>
          <p:cNvSpPr/>
          <p:nvPr/>
        </p:nvSpPr>
        <p:spPr>
          <a:xfrm>
            <a:off x="1549400" y="10033000"/>
            <a:ext cx="12560301" cy="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86" name="Line"/>
          <p:cNvSpPr/>
          <p:nvPr/>
        </p:nvSpPr>
        <p:spPr>
          <a:xfrm>
            <a:off x="1549400" y="3683000"/>
            <a:ext cx="12560301" cy="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87" name="Line"/>
          <p:cNvSpPr/>
          <p:nvPr/>
        </p:nvSpPr>
        <p:spPr>
          <a:xfrm flipV="1">
            <a:off x="6606660" y="2095499"/>
            <a:ext cx="1" cy="9525002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88" name="book_id"/>
          <p:cNvSpPr txBox="1"/>
          <p:nvPr/>
        </p:nvSpPr>
        <p:spPr>
          <a:xfrm>
            <a:off x="2053065" y="2304877"/>
            <a:ext cx="398430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book_id</a:t>
            </a:r>
          </a:p>
        </p:txBody>
      </p:sp>
      <p:sp>
        <p:nvSpPr>
          <p:cNvPr id="289" name="rating"/>
          <p:cNvSpPr txBox="1"/>
          <p:nvPr/>
        </p:nvSpPr>
        <p:spPr>
          <a:xfrm>
            <a:off x="7392112" y="2304877"/>
            <a:ext cx="60322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</a:t>
            </a:r>
          </a:p>
        </p:txBody>
      </p:sp>
      <p:sp>
        <p:nvSpPr>
          <p:cNvPr id="290" name="Rectangle"/>
          <p:cNvSpPr/>
          <p:nvPr/>
        </p:nvSpPr>
        <p:spPr>
          <a:xfrm>
            <a:off x="1549760" y="2045233"/>
            <a:ext cx="12563425" cy="9625534"/>
          </a:xfrm>
          <a:prstGeom prst="rect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Rectangle"/>
          <p:cNvSpPr/>
          <p:nvPr/>
        </p:nvSpPr>
        <p:spPr>
          <a:xfrm>
            <a:off x="1524000" y="8431143"/>
            <a:ext cx="12560300" cy="3203714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3" name="Rectangle"/>
          <p:cNvSpPr/>
          <p:nvPr/>
        </p:nvSpPr>
        <p:spPr>
          <a:xfrm>
            <a:off x="1524000" y="3655983"/>
            <a:ext cx="12560300" cy="4781566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4" name="1"/>
          <p:cNvSpPr txBox="1"/>
          <p:nvPr/>
        </p:nvSpPr>
        <p:spPr>
          <a:xfrm>
            <a:off x="2703627" y="3937000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295" name="1"/>
          <p:cNvSpPr txBox="1"/>
          <p:nvPr/>
        </p:nvSpPr>
        <p:spPr>
          <a:xfrm>
            <a:off x="2703627" y="5521368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296" name="1"/>
          <p:cNvSpPr txBox="1"/>
          <p:nvPr/>
        </p:nvSpPr>
        <p:spPr>
          <a:xfrm>
            <a:off x="2703627" y="7105736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297" name="2"/>
          <p:cNvSpPr txBox="1"/>
          <p:nvPr/>
        </p:nvSpPr>
        <p:spPr>
          <a:xfrm>
            <a:off x="2703627" y="8690104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298" name="2"/>
          <p:cNvSpPr txBox="1"/>
          <p:nvPr/>
        </p:nvSpPr>
        <p:spPr>
          <a:xfrm>
            <a:off x="2703627" y="10274472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299" name="4"/>
          <p:cNvSpPr txBox="1"/>
          <p:nvPr/>
        </p:nvSpPr>
        <p:spPr>
          <a:xfrm>
            <a:off x="9066640" y="393700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300" name="3"/>
          <p:cNvSpPr txBox="1"/>
          <p:nvPr/>
        </p:nvSpPr>
        <p:spPr>
          <a:xfrm>
            <a:off x="9066640" y="5521368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301" name="4"/>
          <p:cNvSpPr txBox="1"/>
          <p:nvPr/>
        </p:nvSpPr>
        <p:spPr>
          <a:xfrm>
            <a:off x="9066640" y="7105736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302" name="2"/>
          <p:cNvSpPr txBox="1"/>
          <p:nvPr/>
        </p:nvSpPr>
        <p:spPr>
          <a:xfrm>
            <a:off x="9066640" y="8690104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303" name="3"/>
          <p:cNvSpPr txBox="1"/>
          <p:nvPr/>
        </p:nvSpPr>
        <p:spPr>
          <a:xfrm>
            <a:off x="9066640" y="10274472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304" name="Line"/>
          <p:cNvSpPr/>
          <p:nvPr/>
        </p:nvSpPr>
        <p:spPr>
          <a:xfrm>
            <a:off x="1549400" y="5270500"/>
            <a:ext cx="12560301" cy="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05" name="Line"/>
          <p:cNvSpPr/>
          <p:nvPr/>
        </p:nvSpPr>
        <p:spPr>
          <a:xfrm>
            <a:off x="1549400" y="6858000"/>
            <a:ext cx="12560301" cy="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06" name="Line"/>
          <p:cNvSpPr/>
          <p:nvPr/>
        </p:nvSpPr>
        <p:spPr>
          <a:xfrm>
            <a:off x="1549400" y="8445500"/>
            <a:ext cx="12560301" cy="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07" name="Line"/>
          <p:cNvSpPr/>
          <p:nvPr/>
        </p:nvSpPr>
        <p:spPr>
          <a:xfrm>
            <a:off x="1549400" y="10033000"/>
            <a:ext cx="12560301" cy="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08" name="Line"/>
          <p:cNvSpPr/>
          <p:nvPr/>
        </p:nvSpPr>
        <p:spPr>
          <a:xfrm>
            <a:off x="1549400" y="3683000"/>
            <a:ext cx="12560301" cy="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09" name="Line"/>
          <p:cNvSpPr/>
          <p:nvPr/>
        </p:nvSpPr>
        <p:spPr>
          <a:xfrm flipV="1">
            <a:off x="6606660" y="2095499"/>
            <a:ext cx="1" cy="9525002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10" name="book_id"/>
          <p:cNvSpPr txBox="1"/>
          <p:nvPr/>
        </p:nvSpPr>
        <p:spPr>
          <a:xfrm>
            <a:off x="2053065" y="2304877"/>
            <a:ext cx="398430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book_id</a:t>
            </a:r>
          </a:p>
        </p:txBody>
      </p:sp>
      <p:sp>
        <p:nvSpPr>
          <p:cNvPr id="311" name="rating"/>
          <p:cNvSpPr txBox="1"/>
          <p:nvPr/>
        </p:nvSpPr>
        <p:spPr>
          <a:xfrm>
            <a:off x="7392112" y="2304877"/>
            <a:ext cx="60322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</a:t>
            </a:r>
          </a:p>
        </p:txBody>
      </p:sp>
      <p:sp>
        <p:nvSpPr>
          <p:cNvPr id="312" name="Rectangle"/>
          <p:cNvSpPr/>
          <p:nvPr/>
        </p:nvSpPr>
        <p:spPr>
          <a:xfrm>
            <a:off x="1549760" y="2045233"/>
            <a:ext cx="12563425" cy="9625534"/>
          </a:xfrm>
          <a:prstGeom prst="rect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Rectangle"/>
          <p:cNvSpPr/>
          <p:nvPr/>
        </p:nvSpPr>
        <p:spPr>
          <a:xfrm>
            <a:off x="1524000" y="5256143"/>
            <a:ext cx="12560300" cy="1616214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15" name="Rectangle"/>
          <p:cNvSpPr/>
          <p:nvPr/>
        </p:nvSpPr>
        <p:spPr>
          <a:xfrm>
            <a:off x="1524000" y="3655983"/>
            <a:ext cx="12560300" cy="1624172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16" name="1"/>
          <p:cNvSpPr txBox="1"/>
          <p:nvPr/>
        </p:nvSpPr>
        <p:spPr>
          <a:xfrm>
            <a:off x="2703627" y="3937000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317" name="2"/>
          <p:cNvSpPr txBox="1"/>
          <p:nvPr/>
        </p:nvSpPr>
        <p:spPr>
          <a:xfrm>
            <a:off x="2703627" y="5521368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318" name="4"/>
          <p:cNvSpPr txBox="1"/>
          <p:nvPr/>
        </p:nvSpPr>
        <p:spPr>
          <a:xfrm>
            <a:off x="6736355" y="397657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4</a:t>
            </a:r>
          </a:p>
        </p:txBody>
      </p:sp>
      <p:sp>
        <p:nvSpPr>
          <p:cNvPr id="319" name="3"/>
          <p:cNvSpPr txBox="1"/>
          <p:nvPr/>
        </p:nvSpPr>
        <p:spPr>
          <a:xfrm>
            <a:off x="8495099" y="4001703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3</a:t>
            </a:r>
          </a:p>
        </p:txBody>
      </p:sp>
      <p:sp>
        <p:nvSpPr>
          <p:cNvPr id="320" name="4"/>
          <p:cNvSpPr txBox="1"/>
          <p:nvPr/>
        </p:nvSpPr>
        <p:spPr>
          <a:xfrm>
            <a:off x="10566812" y="2957513"/>
            <a:ext cx="2683186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endParaRPr lang="en-US" dirty="0"/>
          </a:p>
          <a:p>
            <a:r>
              <a:rPr dirty="0"/>
              <a:t>4</a:t>
            </a:r>
          </a:p>
        </p:txBody>
      </p:sp>
      <p:sp>
        <p:nvSpPr>
          <p:cNvPr id="321" name="2"/>
          <p:cNvSpPr txBox="1"/>
          <p:nvPr/>
        </p:nvSpPr>
        <p:spPr>
          <a:xfrm>
            <a:off x="7826509" y="5506423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2</a:t>
            </a:r>
          </a:p>
        </p:txBody>
      </p:sp>
      <p:sp>
        <p:nvSpPr>
          <p:cNvPr id="322" name="3"/>
          <p:cNvSpPr txBox="1"/>
          <p:nvPr/>
        </p:nvSpPr>
        <p:spPr>
          <a:xfrm>
            <a:off x="9613811" y="5550534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3</a:t>
            </a:r>
          </a:p>
        </p:txBody>
      </p:sp>
      <p:sp>
        <p:nvSpPr>
          <p:cNvPr id="323" name="Line"/>
          <p:cNvSpPr/>
          <p:nvPr/>
        </p:nvSpPr>
        <p:spPr>
          <a:xfrm>
            <a:off x="1549400" y="5270500"/>
            <a:ext cx="12560301" cy="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24" name="Line"/>
          <p:cNvSpPr/>
          <p:nvPr/>
        </p:nvSpPr>
        <p:spPr>
          <a:xfrm>
            <a:off x="1549400" y="6858000"/>
            <a:ext cx="12560301" cy="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25" name="Line"/>
          <p:cNvSpPr/>
          <p:nvPr/>
        </p:nvSpPr>
        <p:spPr>
          <a:xfrm>
            <a:off x="1549400" y="3683000"/>
            <a:ext cx="12560301" cy="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26" name="Line"/>
          <p:cNvSpPr/>
          <p:nvPr/>
        </p:nvSpPr>
        <p:spPr>
          <a:xfrm flipV="1">
            <a:off x="6606660" y="2095499"/>
            <a:ext cx="1" cy="476250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27" name="book_id"/>
          <p:cNvSpPr txBox="1"/>
          <p:nvPr/>
        </p:nvSpPr>
        <p:spPr>
          <a:xfrm>
            <a:off x="2053065" y="2304877"/>
            <a:ext cx="398430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book_id</a:t>
            </a:r>
          </a:p>
        </p:txBody>
      </p:sp>
      <p:sp>
        <p:nvSpPr>
          <p:cNvPr id="328" name="rating"/>
          <p:cNvSpPr txBox="1"/>
          <p:nvPr/>
        </p:nvSpPr>
        <p:spPr>
          <a:xfrm>
            <a:off x="7392112" y="2304877"/>
            <a:ext cx="60322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</a:t>
            </a:r>
          </a:p>
        </p:txBody>
      </p:sp>
      <p:sp>
        <p:nvSpPr>
          <p:cNvPr id="329" name="Rectangle"/>
          <p:cNvSpPr/>
          <p:nvPr/>
        </p:nvSpPr>
        <p:spPr>
          <a:xfrm>
            <a:off x="1549760" y="2045233"/>
            <a:ext cx="12563425" cy="4863035"/>
          </a:xfrm>
          <a:prstGeom prst="rect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Screenshot 2023-04-07 at 9.49.02 AM.png" descr="Screenshot 2023-04-07 at 9.49.0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79" y="596330"/>
            <a:ext cx="14720417" cy="125233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Rectangle"/>
          <p:cNvSpPr/>
          <p:nvPr/>
        </p:nvSpPr>
        <p:spPr>
          <a:xfrm>
            <a:off x="1524000" y="5256143"/>
            <a:ext cx="12560300" cy="1616214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32" name="Rectangle"/>
          <p:cNvSpPr/>
          <p:nvPr/>
        </p:nvSpPr>
        <p:spPr>
          <a:xfrm>
            <a:off x="1524000" y="3655983"/>
            <a:ext cx="12560300" cy="1624172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33" name="1"/>
          <p:cNvSpPr txBox="1"/>
          <p:nvPr/>
        </p:nvSpPr>
        <p:spPr>
          <a:xfrm>
            <a:off x="2703627" y="3937000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334" name="2"/>
          <p:cNvSpPr txBox="1"/>
          <p:nvPr/>
        </p:nvSpPr>
        <p:spPr>
          <a:xfrm>
            <a:off x="2703627" y="5521368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335" name="3.67"/>
          <p:cNvSpPr txBox="1"/>
          <p:nvPr/>
        </p:nvSpPr>
        <p:spPr>
          <a:xfrm>
            <a:off x="9066640" y="393700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3.67</a:t>
            </a:r>
          </a:p>
        </p:txBody>
      </p:sp>
      <p:sp>
        <p:nvSpPr>
          <p:cNvPr id="336" name="2.5"/>
          <p:cNvSpPr txBox="1"/>
          <p:nvPr/>
        </p:nvSpPr>
        <p:spPr>
          <a:xfrm>
            <a:off x="9066640" y="5494316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2.5</a:t>
            </a:r>
          </a:p>
        </p:txBody>
      </p:sp>
      <p:sp>
        <p:nvSpPr>
          <p:cNvPr id="337" name="Line"/>
          <p:cNvSpPr/>
          <p:nvPr/>
        </p:nvSpPr>
        <p:spPr>
          <a:xfrm>
            <a:off x="1549400" y="5270500"/>
            <a:ext cx="12560301" cy="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38" name="Line"/>
          <p:cNvSpPr/>
          <p:nvPr/>
        </p:nvSpPr>
        <p:spPr>
          <a:xfrm>
            <a:off x="1549400" y="6858000"/>
            <a:ext cx="12560301" cy="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39" name="Line"/>
          <p:cNvSpPr/>
          <p:nvPr/>
        </p:nvSpPr>
        <p:spPr>
          <a:xfrm>
            <a:off x="1549400" y="3683000"/>
            <a:ext cx="12560301" cy="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40" name="Line"/>
          <p:cNvSpPr/>
          <p:nvPr/>
        </p:nvSpPr>
        <p:spPr>
          <a:xfrm flipV="1">
            <a:off x="6606660" y="2095499"/>
            <a:ext cx="1" cy="4762501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41" name="book_id"/>
          <p:cNvSpPr txBox="1"/>
          <p:nvPr/>
        </p:nvSpPr>
        <p:spPr>
          <a:xfrm>
            <a:off x="2053065" y="2304877"/>
            <a:ext cx="398430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book_id</a:t>
            </a:r>
          </a:p>
        </p:txBody>
      </p:sp>
      <p:sp>
        <p:nvSpPr>
          <p:cNvPr id="342" name="rating"/>
          <p:cNvSpPr txBox="1"/>
          <p:nvPr/>
        </p:nvSpPr>
        <p:spPr>
          <a:xfrm>
            <a:off x="7392112" y="2304877"/>
            <a:ext cx="60322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</a:t>
            </a:r>
          </a:p>
        </p:txBody>
      </p:sp>
      <p:sp>
        <p:nvSpPr>
          <p:cNvPr id="343" name="Rectangle"/>
          <p:cNvSpPr/>
          <p:nvPr/>
        </p:nvSpPr>
        <p:spPr>
          <a:xfrm>
            <a:off x="1549760" y="2045233"/>
            <a:ext cx="12563425" cy="4863035"/>
          </a:xfrm>
          <a:prstGeom prst="rect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CREATE VIEW 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 VIEW …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CREATE TEMPORARY VIEW 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 TEMPORARY VIEW …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CTE"/>
          <p:cNvSpPr txBox="1"/>
          <p:nvPr/>
        </p:nvSpPr>
        <p:spPr>
          <a:xfrm>
            <a:off x="1270000" y="4611451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CTE</a:t>
            </a:r>
          </a:p>
        </p:txBody>
      </p:sp>
      <p:sp>
        <p:nvSpPr>
          <p:cNvPr id="350" name="Common Table Expression"/>
          <p:cNvSpPr txBox="1"/>
          <p:nvPr/>
        </p:nvSpPr>
        <p:spPr>
          <a:xfrm>
            <a:off x="1270000" y="6934266"/>
            <a:ext cx="16297372" cy="11542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Common Table Expression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WITH name AS (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WITH name AS (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SELECT 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), 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… FROM name;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Partitioning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Partitioning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" name="Table 1-1"/>
          <p:cNvGraphicFramePr/>
          <p:nvPr/>
        </p:nvGraphicFramePr>
        <p:xfrm>
          <a:off x="7422328" y="3557271"/>
          <a:ext cx="9539342" cy="8001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4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9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4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Whale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Paradais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After the Sun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Minor Detail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Perfect Nine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57" name="books"/>
          <p:cNvSpPr txBox="1"/>
          <p:nvPr/>
        </p:nvSpPr>
        <p:spPr>
          <a:xfrm>
            <a:off x="9843529" y="2157728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" name="Table 1-1"/>
          <p:cNvGraphicFramePr/>
          <p:nvPr/>
        </p:nvGraphicFramePr>
        <p:xfrm>
          <a:off x="7422328" y="3557271"/>
          <a:ext cx="9539342" cy="8001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4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9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4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Whale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Paradais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After the Sun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Minor Detail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Perfect Nine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0" name="books"/>
          <p:cNvSpPr txBox="1"/>
          <p:nvPr/>
        </p:nvSpPr>
        <p:spPr>
          <a:xfrm>
            <a:off x="9843529" y="2157728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" name="Table 1-1"/>
          <p:cNvGraphicFramePr/>
          <p:nvPr/>
        </p:nvGraphicFramePr>
        <p:xfrm>
          <a:off x="7422328" y="3557271"/>
          <a:ext cx="9539342" cy="8001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4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9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4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Whale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Paradais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After the Sun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Minor Detail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Perfect Nine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3" name="books"/>
          <p:cNvSpPr txBox="1"/>
          <p:nvPr/>
        </p:nvSpPr>
        <p:spPr>
          <a:xfrm>
            <a:off x="9843529" y="2157728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" name="Table 1-1"/>
          <p:cNvGraphicFramePr/>
          <p:nvPr/>
        </p:nvGraphicFramePr>
        <p:xfrm>
          <a:off x="7422328" y="3557271"/>
          <a:ext cx="9539342" cy="8001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4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9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4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year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Whale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Paradais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After the Sun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Minor Detail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Perfect Nine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2021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6" name="books"/>
          <p:cNvSpPr txBox="1"/>
          <p:nvPr/>
        </p:nvSpPr>
        <p:spPr>
          <a:xfrm>
            <a:off x="9843529" y="2157728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7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168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9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170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1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ecuring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Securing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0" name="Table 1-2"/>
          <p:cNvGraphicFramePr/>
          <p:nvPr/>
        </p:nvGraphicFramePr>
        <p:xfrm>
          <a:off x="4255623" y="4381930"/>
          <a:ext cx="15872752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23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20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6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origin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destination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rider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Good Egg Galaxy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Honeyhive Galaxy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Peach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Castle Courtyard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Cascade Kingdom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Mario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Metro Kingdom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Mushroom Kingdom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Luigi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Seaside Kingdom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Deep Woods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Bowser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1" name="rides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rides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rides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rides</a:t>
            </a:r>
          </a:p>
        </p:txBody>
      </p:sp>
      <p:graphicFrame>
        <p:nvGraphicFramePr>
          <p:cNvPr id="374" name="Table 1-2-1"/>
          <p:cNvGraphicFramePr/>
          <p:nvPr/>
        </p:nvGraphicFramePr>
        <p:xfrm>
          <a:off x="4255623" y="4381930"/>
          <a:ext cx="12756754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3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24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9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origin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destination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Good Egg Galaxy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Honeyhive Galaxy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Castle Courtyard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Cascade Kingdom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Metro Kingdom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Mushroom Kingdom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Seaside Kingdom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Deep Woods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oft Deletion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Soft Deletions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mfa.png" descr="mf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798" y="-1"/>
            <a:ext cx="20088403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2" name="Table 1"/>
          <p:cNvGraphicFramePr/>
          <p:nvPr/>
        </p:nvGraphicFramePr>
        <p:xfrm>
          <a:off x="7104623" y="4406965"/>
          <a:ext cx="10174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3" name="collections"/>
          <p:cNvSpPr txBox="1"/>
          <p:nvPr/>
        </p:nvSpPr>
        <p:spPr>
          <a:xfrm>
            <a:off x="9741879" y="2959034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5" name="Table 1"/>
          <p:cNvGraphicFramePr/>
          <p:nvPr/>
        </p:nvGraphicFramePr>
        <p:xfrm>
          <a:off x="7104623" y="4406965"/>
          <a:ext cx="10174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6" name="collections"/>
          <p:cNvSpPr txBox="1"/>
          <p:nvPr/>
        </p:nvSpPr>
        <p:spPr>
          <a:xfrm>
            <a:off x="9741879" y="2959034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ELECT * FROM &quot;collections&quot;…"/>
          <p:cNvSpPr txBox="1"/>
          <p:nvPr/>
        </p:nvSpPr>
        <p:spPr>
          <a:xfrm>
            <a:off x="1206500" y="1414741"/>
            <a:ext cx="21971000" cy="10886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* FROM "collections"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"deleted" = 0;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0" name="Table 1"/>
          <p:cNvGraphicFramePr/>
          <p:nvPr/>
        </p:nvGraphicFramePr>
        <p:xfrm>
          <a:off x="1445822" y="4406965"/>
          <a:ext cx="10174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91" name="collections"/>
          <p:cNvSpPr txBox="1"/>
          <p:nvPr/>
        </p:nvSpPr>
        <p:spPr>
          <a:xfrm>
            <a:off x="3910425" y="2959034"/>
            <a:ext cx="5245547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392" name="Table 1-1"/>
          <p:cNvGraphicFramePr/>
          <p:nvPr/>
        </p:nvGraphicFramePr>
        <p:xfrm>
          <a:off x="14859505" y="4406965"/>
          <a:ext cx="703405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93" name="current_collections"/>
          <p:cNvSpPr txBox="1"/>
          <p:nvPr/>
        </p:nvSpPr>
        <p:spPr>
          <a:xfrm>
            <a:off x="13962470" y="2959034"/>
            <a:ext cx="8828130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current_collections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5" name="Table 1"/>
          <p:cNvGraphicFramePr/>
          <p:nvPr/>
        </p:nvGraphicFramePr>
        <p:xfrm>
          <a:off x="1445822" y="4406965"/>
          <a:ext cx="10174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96" name="Table 1-1"/>
          <p:cNvGraphicFramePr/>
          <p:nvPr/>
        </p:nvGraphicFramePr>
        <p:xfrm>
          <a:off x="14859505" y="4406965"/>
          <a:ext cx="703405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97" name="collections"/>
          <p:cNvSpPr txBox="1"/>
          <p:nvPr/>
        </p:nvSpPr>
        <p:spPr>
          <a:xfrm>
            <a:off x="3910425" y="2959034"/>
            <a:ext cx="5245547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sp>
        <p:nvSpPr>
          <p:cNvPr id="398" name="current_collections"/>
          <p:cNvSpPr txBox="1"/>
          <p:nvPr/>
        </p:nvSpPr>
        <p:spPr>
          <a:xfrm>
            <a:off x="13962470" y="2959034"/>
            <a:ext cx="8828130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current_collections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4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175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6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177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8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" name="Table 1"/>
          <p:cNvGraphicFramePr/>
          <p:nvPr/>
        </p:nvGraphicFramePr>
        <p:xfrm>
          <a:off x="1445822" y="4406965"/>
          <a:ext cx="10174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01" name="Table 1-1"/>
          <p:cNvGraphicFramePr/>
          <p:nvPr/>
        </p:nvGraphicFramePr>
        <p:xfrm>
          <a:off x="14859505" y="4406965"/>
          <a:ext cx="7034059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02" name="collections"/>
          <p:cNvSpPr txBox="1"/>
          <p:nvPr/>
        </p:nvSpPr>
        <p:spPr>
          <a:xfrm>
            <a:off x="3910425" y="2959034"/>
            <a:ext cx="5245547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sp>
        <p:nvSpPr>
          <p:cNvPr id="403" name="current_collections"/>
          <p:cNvSpPr txBox="1"/>
          <p:nvPr/>
        </p:nvSpPr>
        <p:spPr>
          <a:xfrm>
            <a:off x="13962470" y="2959034"/>
            <a:ext cx="8828130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current_collections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CREATE TRIGGER name"/>
          <p:cNvSpPr txBox="1"/>
          <p:nvPr/>
        </p:nvSpPr>
        <p:spPr>
          <a:xfrm>
            <a:off x="1270000" y="491090"/>
            <a:ext cx="21971000" cy="12733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CREATE TRIGGER name…"/>
          <p:cNvSpPr txBox="1"/>
          <p:nvPr/>
        </p:nvSpPr>
        <p:spPr>
          <a:xfrm>
            <a:off x="1270000" y="491090"/>
            <a:ext cx="21971000" cy="12733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INSTEAD OF DELETE ON view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CREATE TRIGGER name…"/>
          <p:cNvSpPr txBox="1"/>
          <p:nvPr/>
        </p:nvSpPr>
        <p:spPr>
          <a:xfrm>
            <a:off x="1270000" y="491090"/>
            <a:ext cx="21971000" cy="12733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INSTEAD OF DELETE ON view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CREATE TRIGGER name…"/>
          <p:cNvSpPr txBox="1"/>
          <p:nvPr/>
        </p:nvSpPr>
        <p:spPr>
          <a:xfrm>
            <a:off x="1270000" y="491090"/>
            <a:ext cx="21971000" cy="12733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INSTEAD OF DELETE ON view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CREATE TRIGGER name…"/>
          <p:cNvSpPr txBox="1"/>
          <p:nvPr/>
        </p:nvSpPr>
        <p:spPr>
          <a:xfrm>
            <a:off x="1270000" y="491090"/>
            <a:ext cx="21971000" cy="12733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INSTEAD OF DELETE ON view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…;</a:t>
            </a: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CREATE TRIGGER name…"/>
          <p:cNvSpPr txBox="1"/>
          <p:nvPr/>
        </p:nvSpPr>
        <p:spPr>
          <a:xfrm>
            <a:off x="1270000" y="491090"/>
            <a:ext cx="21971000" cy="12733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INSTEAD OF DELETE ON view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END;</a:t>
            </a:r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CREATE TRIGGER name…"/>
          <p:cNvSpPr txBox="1"/>
          <p:nvPr/>
        </p:nvSpPr>
        <p:spPr>
          <a:xfrm>
            <a:off x="1270000" y="491090"/>
            <a:ext cx="21971000" cy="12733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INSTEAD OF INSERT ON view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END;</a:t>
            </a:r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CREATE TRIGGER name…"/>
          <p:cNvSpPr txBox="1"/>
          <p:nvPr/>
        </p:nvSpPr>
        <p:spPr>
          <a:xfrm>
            <a:off x="1270000" y="491090"/>
            <a:ext cx="21971000" cy="12733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INSTEAD OF INSERT ON view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 WHEN condition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END;</a:t>
            </a:r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" name="Table 1"/>
          <p:cNvGraphicFramePr/>
          <p:nvPr/>
        </p:nvGraphicFramePr>
        <p:xfrm>
          <a:off x="1445822" y="4406965"/>
          <a:ext cx="10174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22" name="Table 1-1"/>
          <p:cNvGraphicFramePr/>
          <p:nvPr/>
        </p:nvGraphicFramePr>
        <p:xfrm>
          <a:off x="14859505" y="4406965"/>
          <a:ext cx="7034059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23" name="collections"/>
          <p:cNvSpPr txBox="1"/>
          <p:nvPr/>
        </p:nvSpPr>
        <p:spPr>
          <a:xfrm>
            <a:off x="3910425" y="2959034"/>
            <a:ext cx="5245547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sp>
        <p:nvSpPr>
          <p:cNvPr id="424" name="current_collections"/>
          <p:cNvSpPr txBox="1"/>
          <p:nvPr/>
        </p:nvSpPr>
        <p:spPr>
          <a:xfrm>
            <a:off x="14480819" y="2959034"/>
            <a:ext cx="779143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current_collections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1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182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3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184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5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6" name="Table 1"/>
          <p:cNvGraphicFramePr/>
          <p:nvPr/>
        </p:nvGraphicFramePr>
        <p:xfrm>
          <a:off x="1445822" y="4406965"/>
          <a:ext cx="10174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27" name="Table 1-1"/>
          <p:cNvGraphicFramePr/>
          <p:nvPr/>
        </p:nvGraphicFramePr>
        <p:xfrm>
          <a:off x="14859505" y="4406965"/>
          <a:ext cx="7034059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28" name="collections"/>
          <p:cNvSpPr txBox="1"/>
          <p:nvPr/>
        </p:nvSpPr>
        <p:spPr>
          <a:xfrm>
            <a:off x="3910425" y="2959034"/>
            <a:ext cx="5245547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sp>
        <p:nvSpPr>
          <p:cNvPr id="429" name="current_collections"/>
          <p:cNvSpPr txBox="1"/>
          <p:nvPr/>
        </p:nvSpPr>
        <p:spPr>
          <a:xfrm>
            <a:off x="14480819" y="2959034"/>
            <a:ext cx="779143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current_collections</a:t>
            </a:r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1" name="Table 1"/>
          <p:cNvGraphicFramePr/>
          <p:nvPr/>
        </p:nvGraphicFramePr>
        <p:xfrm>
          <a:off x="1445822" y="4406965"/>
          <a:ext cx="10174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32" name="collections"/>
          <p:cNvSpPr txBox="1"/>
          <p:nvPr/>
        </p:nvSpPr>
        <p:spPr>
          <a:xfrm>
            <a:off x="3910425" y="2959034"/>
            <a:ext cx="5245547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sp>
        <p:nvSpPr>
          <p:cNvPr id="433" name="current_collections"/>
          <p:cNvSpPr txBox="1"/>
          <p:nvPr/>
        </p:nvSpPr>
        <p:spPr>
          <a:xfrm>
            <a:off x="14480819" y="2959034"/>
            <a:ext cx="779143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current_collections</a:t>
            </a:r>
          </a:p>
        </p:txBody>
      </p:sp>
      <p:graphicFrame>
        <p:nvGraphicFramePr>
          <p:cNvPr id="434" name="Table 1-1"/>
          <p:cNvGraphicFramePr/>
          <p:nvPr/>
        </p:nvGraphicFramePr>
        <p:xfrm>
          <a:off x="14859505" y="4406965"/>
          <a:ext cx="703405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0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437" name="View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Viewing</a:t>
            </a:r>
          </a:p>
        </p:txBody>
      </p:sp>
      <p:sp>
        <p:nvSpPr>
          <p:cNvPr id="438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8" name="books"/>
          <p:cNvSpPr txBox="1"/>
          <p:nvPr/>
        </p:nvSpPr>
        <p:spPr>
          <a:xfrm>
            <a:off x="17563352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189" name="Table 1-1"/>
          <p:cNvGraphicFramePr/>
          <p:nvPr/>
        </p:nvGraphicFramePr>
        <p:xfrm>
          <a:off x="8780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3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0" name="authors"/>
          <p:cNvSpPr txBox="1"/>
          <p:nvPr/>
        </p:nvSpPr>
        <p:spPr>
          <a:xfrm>
            <a:off x="20220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191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2" name="authored"/>
          <p:cNvSpPr txBox="1"/>
          <p:nvPr/>
        </p:nvSpPr>
        <p:spPr>
          <a:xfrm>
            <a:off x="74294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" name="Table 1"/>
          <p:cNvGraphicFramePr/>
          <p:nvPr/>
        </p:nvGraphicFramePr>
        <p:xfrm>
          <a:off x="154033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5" name="Table 1-1"/>
          <p:cNvGraphicFramePr/>
          <p:nvPr/>
        </p:nvGraphicFramePr>
        <p:xfrm>
          <a:off x="2059127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3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6" name="Table 1-2"/>
          <p:cNvGraphicFramePr/>
          <p:nvPr/>
        </p:nvGraphicFramePr>
        <p:xfrm>
          <a:off x="9046041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" name="Table 1"/>
          <p:cNvGraphicFramePr/>
          <p:nvPr/>
        </p:nvGraphicFramePr>
        <p:xfrm>
          <a:off x="12190916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9" name="Table 1-1"/>
          <p:cNvGraphicFramePr/>
          <p:nvPr/>
        </p:nvGraphicFramePr>
        <p:xfrm>
          <a:off x="6478083" y="4394200"/>
          <a:ext cx="5715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71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1310</Words>
  <Application>Microsoft Office PowerPoint</Application>
  <PresentationFormat>Custom</PresentationFormat>
  <Paragraphs>862</Paragraphs>
  <Slides>62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7" baseType="lpstr">
      <vt:lpstr>Helvetica</vt:lpstr>
      <vt:lpstr>Helvetica Neue</vt:lpstr>
      <vt:lpstr>Helvetica Neue Light</vt:lpstr>
      <vt:lpstr>Helvetica Neue Medium</vt:lpstr>
      <vt:lpstr>20_BasicBlack</vt:lpstr>
      <vt:lpstr>Databases with SQL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Databases with SQL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Databases with SQL</dc:title>
  <cp:lastModifiedBy>Ed Harris</cp:lastModifiedBy>
  <cp:revision>1</cp:revision>
  <dcterms:modified xsi:type="dcterms:W3CDTF">2024-02-02T22:35:53Z</dcterms:modified>
</cp:coreProperties>
</file>