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.jpeg" ContentType="image/jpeg"/>
  <Override PartName="/ppt/notesSlides/notesSlide2.xml" ContentType="application/vnd.openxmlformats-officedocument.presentationml.notesSlide+xml"/>
  <Override PartName="/ppt/media/image2.jpeg" ContentType="image/jpeg"/>
  <Override PartName="/ppt/notesSlides/notesSlide3.xml" ContentType="application/vnd.openxmlformats-officedocument.presentationml.notesSlide+xml"/>
  <Override PartName="/ppt/media/image3.jpe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75.xml"/><Relationship Id="rId2" Type="http://schemas.openxmlformats.org/officeDocument/2006/relationships/notesMaster" Target="../notesMasters/notesMaster1.xml"/></Relationships>
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76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61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63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https://www.flickr.com/photos/cityofbostonarchives/17616149584/in/album-72157653252196618/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hape 42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6" name="Shape 42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https://www.mbta.com/fares/charliecard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0" name="Shape 43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https://genius.com/The-kingston-trio-mta-lyrics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hape 18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https://www.flickr.com/photos/cityofbostonarchives/17616149584/in/album-72157653252196618/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5" name="Shape 18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https://www.flickr.com/photos/cityofbostonarchives/17616149584/in/album-72157653252196618/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9" name="Shape 18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https://cdn.mbta.com/sites/default/files/2022-12/2022-12-12-subway-map-v37f.pdf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hape 21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Change amounts to reflect 1930–1940 prices</a:t>
            </a:r>
          </a:p>
          <a:p>
            <a:pPr/>
            <a:r>
              <a:t>Try color coding for incorrect implementation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1" name="Shape 22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Change amounts to reflect 1930–1940 prices</a:t>
            </a:r>
          </a:p>
          <a:p>
            <a:pPr/>
            <a:r>
              <a:t>Try color coding for incorrect implementation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Shape 22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Change amounts to reflect 1930–1940 prices</a:t>
            </a:r>
          </a:p>
          <a:p>
            <a:pPr/>
            <a:r>
              <a:t>Try color coding for incorrect implementation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9" name="Shape 38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https://www.mbta.com/fares/charliecard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5" name="Shape 39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https://www.mbta.com/fares/charliecard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/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Large rock formation under dark clouds with a dirt road in the foreground"/>
          <p:cNvSpPr/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Close-up of a wild plant growing between lava rocks"/>
          <p:cNvSpPr/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/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/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Moss-covered rocks"/>
          <p:cNvSpPr/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Large rock formation under dark clouds with a dirt road in the foreground"/>
          <p:cNvSpPr/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6.pn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.pn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6.pn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pn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pn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tif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/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b="0" spc="-288" sz="14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Databases with SQL</a:t>
            </a:r>
          </a:p>
        </p:txBody>
      </p:sp>
      <p:sp>
        <p:nvSpPr>
          <p:cNvPr id="159" name="Designing"/>
          <p:cNvSpPr txBox="1"/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b="0"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Designing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Introduction 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ark_street_trolley.jpeg" descr="park_street_trolley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32313" y="0"/>
            <a:ext cx="1931937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https://www.flickr.com/photos/cityofbostonarchives/17616149584/in/album-72157653252196618/"/>
          <p:cNvSpPr txBox="1"/>
          <p:nvPr/>
        </p:nvSpPr>
        <p:spPr>
          <a:xfrm>
            <a:off x="8621852" y="6845300"/>
            <a:ext cx="6621066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117999"/>
              </a:lnSpc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https://www.flickr.com/photos/cityofbostonarchives/17616149584/in/album-72157653252196618/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Screenshot 2023-04-11 at 6.47.52 PM.png" descr="Screenshot 2023-04-11 at 6.47.52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3958" y="63846"/>
            <a:ext cx="13663277" cy="135883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chema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Schema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9321"/>
                <a:gridCol w="4440678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63454"/>
                <a:gridCol w="4434392"/>
                <a:gridCol w="3197153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84845"/>
                <a:gridCol w="4421758"/>
                <a:gridCol w="3173760"/>
                <a:gridCol w="1919635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72895"/>
                <a:gridCol w="3218853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68718"/>
                <a:gridCol w="3223031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75715"/>
                <a:gridCol w="3216033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72164"/>
                <a:gridCol w="3219584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thebookerprizes.png" descr="thebookerpriz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6594" y="1612477"/>
            <a:ext cx="8252957" cy="10491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75297"/>
                <a:gridCol w="3216451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" name="Table 1-1"/>
          <p:cNvGraphicFramePr/>
          <p:nvPr/>
        </p:nvGraphicFramePr>
        <p:xfrm>
          <a:off x="4889500" y="2286000"/>
          <a:ext cx="21187606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3176237"/>
                <a:gridCol w="4421060"/>
                <a:gridCol w="3185953"/>
                <a:gridCol w="1870598"/>
                <a:gridCol w="3221151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" name="Table 1-1-1"/>
          <p:cNvGraphicFramePr/>
          <p:nvPr/>
        </p:nvGraphicFramePr>
        <p:xfrm>
          <a:off x="3484238" y="2286000"/>
          <a:ext cx="21187607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502134"/>
                <a:gridCol w="3083418"/>
                <a:gridCol w="4439070"/>
                <a:gridCol w="3170259"/>
                <a:gridCol w="1868089"/>
                <a:gridCol w="3200150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3" name="Table 1-1-1"/>
          <p:cNvGraphicFramePr/>
          <p:nvPr/>
        </p:nvGraphicFramePr>
        <p:xfrm>
          <a:off x="3484238" y="2286000"/>
          <a:ext cx="21187607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502134"/>
                <a:gridCol w="3083418"/>
                <a:gridCol w="4439070"/>
                <a:gridCol w="3170259"/>
                <a:gridCol w="1868193"/>
                <a:gridCol w="3200046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1270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381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381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chemeClr val="accent5"/>
                      </a:solidFill>
                      <a:miter lim="400000"/>
                    </a:lnL>
                    <a:lnR w="127000">
                      <a:solidFill>
                        <a:schemeClr val="accent5"/>
                      </a:solidFill>
                      <a:miter lim="400000"/>
                    </a:lnR>
                    <a:lnT w="38100">
                      <a:solidFill>
                        <a:schemeClr val="accent5"/>
                      </a:solidFill>
                      <a:miter lim="400000"/>
                    </a:lnT>
                    <a:lnB w="127000">
                      <a:solidFill>
                        <a:schemeClr val="accent5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" name="Table 1-1-1"/>
          <p:cNvGraphicFramePr/>
          <p:nvPr/>
        </p:nvGraphicFramePr>
        <p:xfrm>
          <a:off x="3484238" y="2286000"/>
          <a:ext cx="21187607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502134"/>
                <a:gridCol w="3083418"/>
                <a:gridCol w="4439070"/>
                <a:gridCol w="3170259"/>
                <a:gridCol w="1895034"/>
                <a:gridCol w="3173204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" name="Table 1-1-1"/>
          <p:cNvGraphicFramePr/>
          <p:nvPr/>
        </p:nvGraphicFramePr>
        <p:xfrm>
          <a:off x="3484238" y="2286000"/>
          <a:ext cx="21187607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502134"/>
                <a:gridCol w="3083418"/>
                <a:gridCol w="4439070"/>
                <a:gridCol w="3170259"/>
                <a:gridCol w="1895034"/>
                <a:gridCol w="3173204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" name="Table 1-1-1"/>
          <p:cNvGraphicFramePr/>
          <p:nvPr/>
        </p:nvGraphicFramePr>
        <p:xfrm>
          <a:off x="3484238" y="2286000"/>
          <a:ext cx="21187607" cy="6477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502134"/>
                <a:gridCol w="3083418"/>
                <a:gridCol w="4439070"/>
                <a:gridCol w="3170259"/>
                <a:gridCol w="1895034"/>
                <a:gridCol w="3173204"/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action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fare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balance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Jamaica Plain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Alewife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enter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exit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20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" name="Table 1-1"/>
          <p:cNvGraphicFramePr/>
          <p:nvPr/>
        </p:nvGraphicFramePr>
        <p:xfrm>
          <a:off x="1905156" y="4826984"/>
          <a:ext cx="17272001" cy="414458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276701"/>
                <a:gridCol w="3179903"/>
              </a:tblGrid>
              <a:tr h="1015507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Charlie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Alice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Bob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28" name="riders"/>
          <p:cNvSpPr txBox="1"/>
          <p:nvPr/>
        </p:nvSpPr>
        <p:spPr>
          <a:xfrm>
            <a:off x="1081802" y="3394126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" name="Table 1-1"/>
          <p:cNvGraphicFramePr/>
          <p:nvPr/>
        </p:nvGraphicFramePr>
        <p:xfrm>
          <a:off x="1905156" y="4826984"/>
          <a:ext cx="17272001" cy="414458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{2708684C-4D16-4618-839F-0558EEFCDFE6}</a:tableStyleId>
              </a:tblPr>
              <a:tblGrid>
                <a:gridCol w="1276701"/>
                <a:gridCol w="4455217"/>
              </a:tblGrid>
              <a:tr h="1015507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location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Harvard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Kendall/MIT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  <a:tr h="1015507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Park Street</a:t>
                      </a:r>
                    </a:p>
                  </a:txBody>
                  <a:tcPr marL="50800" marR="50800" marT="50800" marB="50800" anchor="ctr" anchorCtr="0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231" name="stations"/>
          <p:cNvSpPr txBox="1"/>
          <p:nvPr/>
        </p:nvSpPr>
        <p:spPr>
          <a:xfrm>
            <a:off x="1719458" y="3394126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Normaliz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Normalizing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qlite3 FILENAM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sqlite3 FILENAME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Relat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Relating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Group"/>
          <p:cNvGrpSpPr/>
          <p:nvPr/>
        </p:nvGrpSpPr>
        <p:grpSpPr>
          <a:xfrm>
            <a:off x="7275921" y="6458851"/>
            <a:ext cx="2163026" cy="3196059"/>
            <a:chOff x="0" y="0"/>
            <a:chExt cx="2163024" cy="3196057"/>
          </a:xfrm>
        </p:grpSpPr>
        <p:sp>
          <p:nvSpPr>
            <p:cNvPr id="237" name="Shape"/>
            <p:cNvSpPr/>
            <p:nvPr/>
          </p:nvSpPr>
          <p:spPr>
            <a:xfrm>
              <a:off x="-1" y="1145132"/>
              <a:ext cx="2163026" cy="2050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38" name="Circle"/>
            <p:cNvSpPr/>
            <p:nvPr/>
          </p:nvSpPr>
          <p:spPr>
            <a:xfrm>
              <a:off x="298669" y="0"/>
              <a:ext cx="1565687" cy="1565687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grpSp>
        <p:nvGrpSpPr>
          <p:cNvPr id="242" name="Group"/>
          <p:cNvGrpSpPr/>
          <p:nvPr/>
        </p:nvGrpSpPr>
        <p:grpSpPr>
          <a:xfrm>
            <a:off x="5909048" y="6914686"/>
            <a:ext cx="2310754" cy="3414341"/>
            <a:chOff x="0" y="0"/>
            <a:chExt cx="2310753" cy="3414340"/>
          </a:xfrm>
        </p:grpSpPr>
        <p:sp>
          <p:nvSpPr>
            <p:cNvPr id="24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4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43" name="riders"/>
          <p:cNvSpPr txBox="1"/>
          <p:nvPr/>
        </p:nvSpPr>
        <p:spPr>
          <a:xfrm>
            <a:off x="5006054" y="3280026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riders</a:t>
            </a:r>
          </a:p>
        </p:txBody>
      </p:sp>
      <p:grpSp>
        <p:nvGrpSpPr>
          <p:cNvPr id="246" name="Group"/>
          <p:cNvGrpSpPr/>
          <p:nvPr/>
        </p:nvGrpSpPr>
        <p:grpSpPr>
          <a:xfrm>
            <a:off x="8464434" y="6914686"/>
            <a:ext cx="2310755" cy="3414341"/>
            <a:chOff x="0" y="0"/>
            <a:chExt cx="2310753" cy="3414340"/>
          </a:xfrm>
        </p:grpSpPr>
        <p:sp>
          <p:nvSpPr>
            <p:cNvPr id="244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45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47" name="stations"/>
          <p:cNvSpPr txBox="1"/>
          <p:nvPr/>
        </p:nvSpPr>
        <p:spPr>
          <a:xfrm>
            <a:off x="12619132" y="3280026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stations</a:t>
            </a:r>
          </a:p>
        </p:txBody>
      </p:sp>
      <p:pic>
        <p:nvPicPr>
          <p:cNvPr id="24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91114" y="8024911"/>
            <a:ext cx="2423785" cy="24237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051167" y="8024911"/>
            <a:ext cx="2423785" cy="24237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86646" y="5904680"/>
            <a:ext cx="2423785" cy="24237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252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53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55" name="rider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</a:t>
            </a:r>
          </a:p>
        </p:txBody>
      </p:sp>
      <p:sp>
        <p:nvSpPr>
          <p:cNvPr id="256" name="station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station</a:t>
            </a:r>
          </a:p>
        </p:txBody>
      </p:sp>
      <p:sp>
        <p:nvSpPr>
          <p:cNvPr id="257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25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4016" y="3776906"/>
            <a:ext cx="3591067" cy="35910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26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6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63" name="rider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</a:t>
            </a:r>
          </a:p>
        </p:txBody>
      </p:sp>
      <p:sp>
        <p:nvSpPr>
          <p:cNvPr id="264" name="stations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stations</a:t>
            </a:r>
          </a:p>
        </p:txBody>
      </p:sp>
      <p:sp>
        <p:nvSpPr>
          <p:cNvPr id="265" name="Line"/>
          <p:cNvSpPr/>
          <p:nvPr/>
        </p:nvSpPr>
        <p:spPr>
          <a:xfrm>
            <a:off x="9117495" y="6407065"/>
            <a:ext cx="5061150" cy="3362493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66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2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4016" y="3776906"/>
            <a:ext cx="3591067" cy="35910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4016" y="8983905"/>
            <a:ext cx="3591067" cy="3591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270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71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273" name="riders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riders</a:t>
            </a:r>
          </a:p>
        </p:txBody>
      </p:sp>
      <p:sp>
        <p:nvSpPr>
          <p:cNvPr id="274" name="stations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stations</a:t>
            </a:r>
          </a:p>
        </p:txBody>
      </p:sp>
      <p:sp>
        <p:nvSpPr>
          <p:cNvPr id="275" name="Line"/>
          <p:cNvSpPr/>
          <p:nvPr/>
        </p:nvSpPr>
        <p:spPr>
          <a:xfrm>
            <a:off x="9117495" y="6407065"/>
            <a:ext cx="5061150" cy="3362493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76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77" name="Line"/>
          <p:cNvSpPr/>
          <p:nvPr/>
        </p:nvSpPr>
        <p:spPr>
          <a:xfrm>
            <a:off x="9081595" y="10668254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280" name="Group"/>
          <p:cNvGrpSpPr/>
          <p:nvPr/>
        </p:nvGrpSpPr>
        <p:grpSpPr>
          <a:xfrm>
            <a:off x="5592446" y="8713567"/>
            <a:ext cx="2310755" cy="3414341"/>
            <a:chOff x="0" y="0"/>
            <a:chExt cx="2310753" cy="3414340"/>
          </a:xfrm>
        </p:grpSpPr>
        <p:sp>
          <p:nvSpPr>
            <p:cNvPr id="278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279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pic>
        <p:nvPicPr>
          <p:cNvPr id="28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4016" y="3776906"/>
            <a:ext cx="3591067" cy="35910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04016" y="8983905"/>
            <a:ext cx="3591067" cy="3591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Screenshot 2023-04-11 at 7.28.11 PM.png" descr="Screenshot 2023-04-11 at 7.28.1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5832" y="496054"/>
            <a:ext cx="6222945" cy="12723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REATE TABL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CREATE TABLE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Data Types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Data Types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Storage Classes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NULL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NULL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INTEGER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REAL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TEXT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BLOB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roup"/>
          <p:cNvGrpSpPr/>
          <p:nvPr/>
        </p:nvGrpSpPr>
        <p:grpSpPr>
          <a:xfrm>
            <a:off x="1272481" y="2290143"/>
            <a:ext cx="14754525" cy="9135714"/>
            <a:chOff x="0" y="0"/>
            <a:chExt cx="14754524" cy="9135713"/>
          </a:xfrm>
        </p:grpSpPr>
        <p:sp>
          <p:nvSpPr>
            <p:cNvPr id="292" name="Rounded Rectangle"/>
            <p:cNvSpPr/>
            <p:nvPr/>
          </p:nvSpPr>
          <p:spPr>
            <a:xfrm>
              <a:off x="0" y="0"/>
              <a:ext cx="14754525" cy="9135714"/>
            </a:xfrm>
            <a:prstGeom prst="roundRect">
              <a:avLst>
                <a:gd name="adj" fmla="val 2085"/>
              </a:avLst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293" name="INTEGER"/>
            <p:cNvSpPr txBox="1"/>
            <p:nvPr/>
          </p:nvSpPr>
          <p:spPr>
            <a:xfrm>
              <a:off x="691931" y="474212"/>
              <a:ext cx="4813483" cy="15080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 algn="l" defTabSz="709930">
                <a:lnSpc>
                  <a:spcPct val="150000"/>
                </a:lnSpc>
                <a:defRPr sz="8256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/>
              <a:r>
                <a:t>INTEGER</a:t>
              </a:r>
            </a:p>
          </p:txBody>
        </p:sp>
        <p:sp>
          <p:nvSpPr>
            <p:cNvPr id="294" name="0-byte integer…"/>
            <p:cNvSpPr txBox="1"/>
            <p:nvPr/>
          </p:nvSpPr>
          <p:spPr>
            <a:xfrm>
              <a:off x="716966" y="2625223"/>
              <a:ext cx="6125274" cy="56978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/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0-byte integer</a:t>
              </a:r>
            </a:p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1-byte integer</a:t>
              </a:r>
            </a:p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2-byte integer</a:t>
              </a:r>
            </a:p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3-byte integer</a:t>
              </a:r>
            </a:p>
          </p:txBody>
        </p:sp>
        <p:sp>
          <p:nvSpPr>
            <p:cNvPr id="295" name="4-byte integer…"/>
            <p:cNvSpPr txBox="1"/>
            <p:nvPr/>
          </p:nvSpPr>
          <p:spPr>
            <a:xfrm>
              <a:off x="7803670" y="2625223"/>
              <a:ext cx="6125274" cy="56978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/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4-byte integer</a:t>
              </a:r>
            </a:p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6-byte integer</a:t>
              </a:r>
            </a:p>
            <a:p>
              <a:pPr algn="l" defTabSz="825500">
                <a:lnSpc>
                  <a:spcPct val="150000"/>
                </a:lnSpc>
                <a:defRPr sz="6400">
                  <a:latin typeface="Helvetica"/>
                  <a:ea typeface="Helvetica"/>
                  <a:cs typeface="Helvetica"/>
                  <a:sym typeface="Helvetica"/>
                </a:defRPr>
              </a:pPr>
              <a:r>
                <a:t>8-byte integer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ELEC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SELECT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&quot;Red Line&quot;"/>
          <p:cNvSpPr txBox="1"/>
          <p:nvPr/>
        </p:nvSpPr>
        <p:spPr>
          <a:xfrm>
            <a:off x="1265036" y="6076950"/>
            <a:ext cx="5860257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"Red Line"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Screenshot 2023-04-09 at 4.22.41 PM.png" descr="Screenshot 2023-04-09 at 4.22.41 PM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08100" y="3767983"/>
            <a:ext cx="7569109" cy="6180034"/>
          </a:xfrm>
          <a:prstGeom prst="rect">
            <a:avLst/>
          </a:prstGeom>
        </p:spPr>
      </p:pic>
      <p:sp>
        <p:nvSpPr>
          <p:cNvPr id="301" name="mbta.jpg"/>
          <p:cNvSpPr txBox="1"/>
          <p:nvPr/>
        </p:nvSpPr>
        <p:spPr>
          <a:xfrm>
            <a:off x="1270000" y="10074199"/>
            <a:ext cx="21971000" cy="1087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mbta.jpg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10"/>
          <p:cNvSpPr txBox="1"/>
          <p:nvPr/>
        </p:nvSpPr>
        <p:spPr>
          <a:xfrm>
            <a:off x="1265036" y="6076950"/>
            <a:ext cx="1470423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$0.10"/>
          <p:cNvSpPr txBox="1"/>
          <p:nvPr/>
        </p:nvSpPr>
        <p:spPr>
          <a:xfrm>
            <a:off x="1265036" y="6076950"/>
            <a:ext cx="3165277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$0.10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0.10"/>
          <p:cNvSpPr txBox="1"/>
          <p:nvPr/>
        </p:nvSpPr>
        <p:spPr>
          <a:xfrm>
            <a:off x="1265036" y="6076950"/>
            <a:ext cx="2487216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0.10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ype Affiniti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Type Affinities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TEXT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NUMERIC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INTEGER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REAL</a:t>
            </a:r>
          </a:p>
          <a:p>
            <a:pPr algn="l" defTabSz="775969">
              <a:lnSpc>
                <a:spcPct val="150000"/>
              </a:lnSpc>
              <a:defRPr sz="9024">
                <a:latin typeface="Helvetica"/>
                <a:ea typeface="Helvetica"/>
                <a:cs typeface="Helvetica"/>
                <a:sym typeface="Helvetica"/>
              </a:defRPr>
            </a:pPr>
            <a:r>
              <a:t>BLOB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14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15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16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17" name="10"/>
          <p:cNvSpPr txBox="1"/>
          <p:nvPr/>
        </p:nvSpPr>
        <p:spPr>
          <a:xfrm>
            <a:off x="1265036" y="6076950"/>
            <a:ext cx="1470423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20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21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22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23" name="&quot;10&quot;"/>
          <p:cNvSpPr txBox="1"/>
          <p:nvPr/>
        </p:nvSpPr>
        <p:spPr>
          <a:xfrm>
            <a:off x="17942731" y="5489574"/>
            <a:ext cx="15954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"10"</a:t>
            </a:r>
          </a:p>
        </p:txBody>
      </p:sp>
      <p:sp>
        <p:nvSpPr>
          <p:cNvPr id="324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27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28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29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30" name="25"/>
          <p:cNvSpPr txBox="1"/>
          <p:nvPr/>
        </p:nvSpPr>
        <p:spPr>
          <a:xfrm>
            <a:off x="1265036" y="6076950"/>
            <a:ext cx="1470423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25</a:t>
            </a:r>
          </a:p>
        </p:txBody>
      </p:sp>
      <p:sp>
        <p:nvSpPr>
          <p:cNvPr id="331" name="&quot;10&quot;"/>
          <p:cNvSpPr txBox="1"/>
          <p:nvPr/>
        </p:nvSpPr>
        <p:spPr>
          <a:xfrm>
            <a:off x="17942731" y="5489574"/>
            <a:ext cx="15954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"10"</a:t>
            </a:r>
          </a:p>
        </p:txBody>
      </p:sp>
      <p:sp>
        <p:nvSpPr>
          <p:cNvPr id="332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.schema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.schema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Line"/>
          <p:cNvSpPr/>
          <p:nvPr/>
        </p:nvSpPr>
        <p:spPr>
          <a:xfrm flipV="1">
            <a:off x="16402894" y="3683000"/>
            <a:ext cx="1" cy="4762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35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36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37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38" name="&quot;10&quot;"/>
          <p:cNvSpPr txBox="1"/>
          <p:nvPr/>
        </p:nvSpPr>
        <p:spPr>
          <a:xfrm>
            <a:off x="17942731" y="5489574"/>
            <a:ext cx="15954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"10"</a:t>
            </a:r>
          </a:p>
        </p:txBody>
      </p:sp>
      <p:sp>
        <p:nvSpPr>
          <p:cNvPr id="339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40" name="Line"/>
          <p:cNvSpPr/>
          <p:nvPr/>
        </p:nvSpPr>
        <p:spPr>
          <a:xfrm>
            <a:off x="14223841" y="6848475"/>
            <a:ext cx="670068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41" name="2"/>
          <p:cNvSpPr txBox="1"/>
          <p:nvPr/>
        </p:nvSpPr>
        <p:spPr>
          <a:xfrm>
            <a:off x="15030392" y="7140575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342" name="&quot;25&quot;"/>
          <p:cNvSpPr txBox="1"/>
          <p:nvPr/>
        </p:nvSpPr>
        <p:spPr>
          <a:xfrm>
            <a:off x="17886647" y="7140575"/>
            <a:ext cx="15954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"25"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45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46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47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48" name="&quot;10&quot;"/>
          <p:cNvSpPr txBox="1"/>
          <p:nvPr/>
        </p:nvSpPr>
        <p:spPr>
          <a:xfrm>
            <a:off x="1265036" y="6076950"/>
            <a:ext cx="2336007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"10"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1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2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53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54" name="10"/>
          <p:cNvSpPr txBox="1"/>
          <p:nvPr/>
        </p:nvSpPr>
        <p:spPr>
          <a:xfrm>
            <a:off x="18284389" y="5489574"/>
            <a:ext cx="101838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10</a:t>
            </a:r>
          </a:p>
        </p:txBody>
      </p:sp>
      <p:sp>
        <p:nvSpPr>
          <p:cNvPr id="355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Line"/>
          <p:cNvSpPr/>
          <p:nvPr/>
        </p:nvSpPr>
        <p:spPr>
          <a:xfrm flipV="1">
            <a:off x="16402894" y="3683000"/>
            <a:ext cx="1" cy="3175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8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9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60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61" name="&quot;25&quot;"/>
          <p:cNvSpPr txBox="1"/>
          <p:nvPr/>
        </p:nvSpPr>
        <p:spPr>
          <a:xfrm>
            <a:off x="1265036" y="6076950"/>
            <a:ext cx="2336007" cy="1562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"25"</a:t>
            </a:r>
          </a:p>
        </p:txBody>
      </p:sp>
      <p:sp>
        <p:nvSpPr>
          <p:cNvPr id="362" name="10"/>
          <p:cNvSpPr txBox="1"/>
          <p:nvPr/>
        </p:nvSpPr>
        <p:spPr>
          <a:xfrm>
            <a:off x="18284389" y="5489574"/>
            <a:ext cx="101838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10</a:t>
            </a:r>
          </a:p>
        </p:txBody>
      </p:sp>
      <p:sp>
        <p:nvSpPr>
          <p:cNvPr id="363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Line"/>
          <p:cNvSpPr/>
          <p:nvPr/>
        </p:nvSpPr>
        <p:spPr>
          <a:xfrm flipV="1">
            <a:off x="16402894" y="3683000"/>
            <a:ext cx="1" cy="4762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66" name="Line"/>
          <p:cNvSpPr/>
          <p:nvPr/>
        </p:nvSpPr>
        <p:spPr>
          <a:xfrm>
            <a:off x="14223841" y="5260975"/>
            <a:ext cx="6700679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67" name="amount"/>
          <p:cNvSpPr txBox="1"/>
          <p:nvPr/>
        </p:nvSpPr>
        <p:spPr>
          <a:xfrm>
            <a:off x="17380903" y="3908425"/>
            <a:ext cx="282535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amount</a:t>
            </a:r>
          </a:p>
        </p:txBody>
      </p:sp>
      <p:sp>
        <p:nvSpPr>
          <p:cNvPr id="368" name="id"/>
          <p:cNvSpPr txBox="1"/>
          <p:nvPr/>
        </p:nvSpPr>
        <p:spPr>
          <a:xfrm>
            <a:off x="14957516" y="39274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369" name="10"/>
          <p:cNvSpPr txBox="1"/>
          <p:nvPr/>
        </p:nvSpPr>
        <p:spPr>
          <a:xfrm>
            <a:off x="18284389" y="5489574"/>
            <a:ext cx="101838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10</a:t>
            </a:r>
          </a:p>
        </p:txBody>
      </p:sp>
      <p:sp>
        <p:nvSpPr>
          <p:cNvPr id="370" name="1"/>
          <p:cNvSpPr txBox="1"/>
          <p:nvPr/>
        </p:nvSpPr>
        <p:spPr>
          <a:xfrm>
            <a:off x="15128333" y="5489574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71" name="Line"/>
          <p:cNvSpPr/>
          <p:nvPr/>
        </p:nvSpPr>
        <p:spPr>
          <a:xfrm>
            <a:off x="14223841" y="6848475"/>
            <a:ext cx="670068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72" name="2"/>
          <p:cNvSpPr txBox="1"/>
          <p:nvPr/>
        </p:nvSpPr>
        <p:spPr>
          <a:xfrm>
            <a:off x="15030392" y="7140575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373" name="25"/>
          <p:cNvSpPr txBox="1"/>
          <p:nvPr/>
        </p:nvSpPr>
        <p:spPr>
          <a:xfrm>
            <a:off x="18284389" y="7140575"/>
            <a:ext cx="101838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25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Screenshot 2023-04-11 at 8.19.15 PM.png" descr="Screenshot 2023-04-11 at 8.19.1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7853" y="636547"/>
            <a:ext cx="5295771" cy="124429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able Constrain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Table Constraints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RIMARY KEY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PRIMARY KEY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FOREIGN KEY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Column Constrain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Column Constraints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HECK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CHECK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DEFAULT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NOT NULL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UNIQUE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Screenshot 2023-04-07 at 9.49.02 AM.png" descr="Screenshot 2023-04-07 at 9.49.02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1079" y="596330"/>
            <a:ext cx="14720417" cy="12523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Screenshot 2023-04-11 at 8.19.15 PM.png" descr="Screenshot 2023-04-11 at 8.19.1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7853" y="636547"/>
            <a:ext cx="5295771" cy="124429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charliecard_edit.png" descr="charliecard_edi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0345" y="1701459"/>
            <a:ext cx="16326009" cy="10313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Break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Break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charliecard_edit.png" descr="charliecard_edi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0345" y="1701459"/>
            <a:ext cx="16326009" cy="10313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chema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Schema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roup"/>
          <p:cNvGrpSpPr/>
          <p:nvPr/>
        </p:nvGrpSpPr>
        <p:grpSpPr>
          <a:xfrm>
            <a:off x="7196656" y="6460160"/>
            <a:ext cx="2310755" cy="3414341"/>
            <a:chOff x="0" y="0"/>
            <a:chExt cx="2310753" cy="3414340"/>
          </a:xfrm>
        </p:grpSpPr>
        <p:sp>
          <p:nvSpPr>
            <p:cNvPr id="399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fill="norm" stroke="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  <p:sp>
          <p:nvSpPr>
            <p:cNvPr id="400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</a:p>
          </p:txBody>
        </p:sp>
      </p:grpSp>
      <p:sp>
        <p:nvSpPr>
          <p:cNvPr id="402" name="rider"/>
          <p:cNvSpPr txBox="1"/>
          <p:nvPr/>
        </p:nvSpPr>
        <p:spPr>
          <a:xfrm>
            <a:off x="5063961" y="3841500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rider</a:t>
            </a:r>
          </a:p>
        </p:txBody>
      </p:sp>
      <p:sp>
        <p:nvSpPr>
          <p:cNvPr id="403" name="card"/>
          <p:cNvSpPr txBox="1"/>
          <p:nvPr/>
        </p:nvSpPr>
        <p:spPr>
          <a:xfrm>
            <a:off x="11670638" y="3841500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card</a:t>
            </a:r>
          </a:p>
        </p:txBody>
      </p:sp>
      <p:pic>
        <p:nvPicPr>
          <p:cNvPr id="404" name="charliecard_edit.png" descr="charliecard_edi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19997" y="6856345"/>
            <a:ext cx="4150683" cy="26219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Screenshot 2023-04-11 at 9.01.30 PM.png" descr="Screenshot 2023-04-11 at 9.01.3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4397" y="606155"/>
            <a:ext cx="4187557" cy="125036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Screenshot 2023-04-11 at 9.04.04 PM.png" descr="Screenshot 2023-04-11 at 9.04.0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9858" y="603250"/>
            <a:ext cx="3424278" cy="12509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Altering Tabl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Altering Tables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DROP TABLE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DROP TABLE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.schema TABL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.schema TABLE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ALTER TABLE 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ALTER TABLE 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RENAME TO 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RENAME TO 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ADD COLUMN …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ADD COLUMN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RENAME COLUMN … TO …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DROP COLUMN 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olumn Constrain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Column Constraints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CHECK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CHECK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DEFAULT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NOT NULL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UNIQUE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charliecard_edit.png" descr="charliecard_edi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0345" y="1701459"/>
            <a:ext cx="16326009" cy="10313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34000" y="0"/>
            <a:ext cx="13716000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&quot;Charlie handed in his dime at the Kendall Square Station…"/>
          <p:cNvSpPr txBox="1"/>
          <p:nvPr/>
        </p:nvSpPr>
        <p:spPr>
          <a:xfrm>
            <a:off x="1270000" y="1972773"/>
            <a:ext cx="21971000" cy="9770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825500">
              <a:lnSpc>
                <a:spcPct val="150000"/>
              </a:lnSpc>
              <a:defRPr sz="5500">
                <a:latin typeface="Helvetica"/>
                <a:ea typeface="Helvetica"/>
                <a:cs typeface="Helvetica"/>
                <a:sym typeface="Helvetica"/>
              </a:defRPr>
            </a:pPr>
            <a:r>
              <a:t>"Charlie handed in his dime at the Kendall Square Station</a:t>
            </a:r>
          </a:p>
          <a:p>
            <a:pPr algn="l" defTabSz="825500">
              <a:lnSpc>
                <a:spcPct val="150000"/>
              </a:lnSpc>
              <a:defRPr sz="5500">
                <a:latin typeface="Helvetica"/>
                <a:ea typeface="Helvetica"/>
                <a:cs typeface="Helvetica"/>
                <a:sym typeface="Helvetica"/>
              </a:defRPr>
            </a:pPr>
            <a:r>
              <a:t>and he changed for Jamaica Plain.</a:t>
            </a:r>
          </a:p>
          <a:p>
            <a:pPr algn="l" defTabSz="825500">
              <a:lnSpc>
                <a:spcPct val="150000"/>
              </a:lnSpc>
              <a:defRPr sz="5500">
                <a:latin typeface="Helvetica"/>
                <a:ea typeface="Helvetica"/>
                <a:cs typeface="Helvetica"/>
                <a:sym typeface="Helvetica"/>
              </a:defRPr>
            </a:pPr>
            <a:r>
              <a:t>When he got there the Conductor told him, 'One more nickel,'</a:t>
            </a:r>
          </a:p>
          <a:p>
            <a:pPr algn="l" defTabSz="825500">
              <a:lnSpc>
                <a:spcPct val="150000"/>
              </a:lnSpc>
              <a:defRPr sz="5500">
                <a:latin typeface="Helvetica"/>
                <a:ea typeface="Helvetica"/>
                <a:cs typeface="Helvetica"/>
                <a:sym typeface="Helvetica"/>
              </a:defRPr>
            </a:pPr>
            <a:r>
              <a:t>Charlie couldn't get off of that train!"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Databases with SQL"/>
          <p:cNvSpPr txBox="1"/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b="0" spc="-288" sz="14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Databases with SQL</a:t>
            </a:r>
          </a:p>
        </p:txBody>
      </p:sp>
      <p:sp>
        <p:nvSpPr>
          <p:cNvPr id="435" name="Designing"/>
          <p:cNvSpPr txBox="1"/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b="0"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Designing</a:t>
            </a:r>
          </a:p>
        </p:txBody>
      </p:sp>
      <p:sp>
        <p:nvSpPr>
          <p:cNvPr id="436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Introduction 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tremont.jpeg" descr="tremont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63084" y="0"/>
            <a:ext cx="17857832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ark_street_trolley2.jpeg" descr="park_street_trolley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69648" y="-1"/>
            <a:ext cx="176447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